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11"/>
    <p:restoredTop sz="85185"/>
  </p:normalViewPr>
  <p:slideViewPr>
    <p:cSldViewPr snapToGrid="0" snapToObjects="1">
      <p:cViewPr>
        <p:scale>
          <a:sx n="120" d="100"/>
          <a:sy n="120" d="100"/>
        </p:scale>
        <p:origin x="-168" y="-2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E051C-ECC2-5640-B9CA-C03B7E4659C1}"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049F84E0-B34F-DD4F-84C3-932F33BEB0F6}">
      <dgm:prSet phldrT="[Text]"/>
      <dgm:spPr/>
      <dgm:t>
        <a:bodyPr/>
        <a:lstStyle/>
        <a:p>
          <a:r>
            <a:rPr lang="en-US" dirty="0"/>
            <a:t>Data collected using API</a:t>
          </a:r>
        </a:p>
      </dgm:t>
    </dgm:pt>
    <dgm:pt modelId="{4EB75186-81F7-914C-B4A0-4E9ED34480D7}" type="parTrans" cxnId="{28AA18EF-2EC8-6140-A2D5-3D8EB6DBE014}">
      <dgm:prSet/>
      <dgm:spPr/>
      <dgm:t>
        <a:bodyPr/>
        <a:lstStyle/>
        <a:p>
          <a:endParaRPr lang="en-US"/>
        </a:p>
      </dgm:t>
    </dgm:pt>
    <dgm:pt modelId="{E4966191-D97E-4F44-80C1-CB912195C98C}" type="sibTrans" cxnId="{28AA18EF-2EC8-6140-A2D5-3D8EB6DBE014}">
      <dgm:prSet/>
      <dgm:spPr/>
      <dgm:t>
        <a:bodyPr/>
        <a:lstStyle/>
        <a:p>
          <a:endParaRPr lang="en-US"/>
        </a:p>
      </dgm:t>
    </dgm:pt>
    <dgm:pt modelId="{9CC8DF93-1154-1943-AF44-3568DD0CE263}">
      <dgm:prSet phldrT="[Text]"/>
      <dgm:spPr/>
      <dgm:t>
        <a:bodyPr/>
        <a:lstStyle/>
        <a:p>
          <a:r>
            <a:rPr lang="en-US" dirty="0"/>
            <a:t>Convert to Data Frame by JSON</a:t>
          </a:r>
        </a:p>
      </dgm:t>
    </dgm:pt>
    <dgm:pt modelId="{26DAC941-1944-0049-8ABC-4452DE8AD216}" type="parTrans" cxnId="{0B567751-F232-214B-B50F-A36A09496F76}">
      <dgm:prSet/>
      <dgm:spPr/>
      <dgm:t>
        <a:bodyPr/>
        <a:lstStyle/>
        <a:p>
          <a:endParaRPr lang="en-US"/>
        </a:p>
      </dgm:t>
    </dgm:pt>
    <dgm:pt modelId="{ECCB849F-F7EF-2546-B6EF-C65D17FFD292}" type="sibTrans" cxnId="{0B567751-F232-214B-B50F-A36A09496F76}">
      <dgm:prSet/>
      <dgm:spPr/>
      <dgm:t>
        <a:bodyPr/>
        <a:lstStyle/>
        <a:p>
          <a:endParaRPr lang="en-US"/>
        </a:p>
      </dgm:t>
    </dgm:pt>
    <dgm:pt modelId="{8DD73AF6-06DD-9340-A3C9-49660B3D651B}">
      <dgm:prSet phldrT="[Text]"/>
      <dgm:spPr/>
      <dgm:t>
        <a:bodyPr/>
        <a:lstStyle/>
        <a:p>
          <a:r>
            <a:rPr lang="en-US" dirty="0"/>
            <a:t>Pre-Processing</a:t>
          </a:r>
        </a:p>
      </dgm:t>
    </dgm:pt>
    <dgm:pt modelId="{DCE9C66D-668C-B64A-B86B-68F96784623E}" type="parTrans" cxnId="{15F5F5F1-972A-274E-B51D-6C4362C5CA27}">
      <dgm:prSet/>
      <dgm:spPr/>
      <dgm:t>
        <a:bodyPr/>
        <a:lstStyle/>
        <a:p>
          <a:endParaRPr lang="en-US"/>
        </a:p>
      </dgm:t>
    </dgm:pt>
    <dgm:pt modelId="{08765A27-9EA6-C348-8CC1-6BBFABFD4BB1}" type="sibTrans" cxnId="{15F5F5F1-972A-274E-B51D-6C4362C5CA27}">
      <dgm:prSet/>
      <dgm:spPr/>
      <dgm:t>
        <a:bodyPr/>
        <a:lstStyle/>
        <a:p>
          <a:endParaRPr lang="en-US"/>
        </a:p>
      </dgm:t>
    </dgm:pt>
    <dgm:pt modelId="{60649442-41AB-3743-A99D-159BF8444372}">
      <dgm:prSet phldrT="[Text]"/>
      <dgm:spPr/>
      <dgm:t>
        <a:bodyPr/>
        <a:lstStyle/>
        <a:p>
          <a:r>
            <a:rPr lang="en-US" dirty="0"/>
            <a:t>Filter data </a:t>
          </a:r>
        </a:p>
      </dgm:t>
    </dgm:pt>
    <dgm:pt modelId="{FF022B82-6E56-CD40-A0EF-D1B0FAB1064E}" type="parTrans" cxnId="{F2975C8D-7F51-B94C-88C8-098AD79C5147}">
      <dgm:prSet/>
      <dgm:spPr/>
      <dgm:t>
        <a:bodyPr/>
        <a:lstStyle/>
        <a:p>
          <a:endParaRPr lang="en-US"/>
        </a:p>
      </dgm:t>
    </dgm:pt>
    <dgm:pt modelId="{F3FF4B56-A9D0-5043-8F34-00CAADDF1C16}" type="sibTrans" cxnId="{F2975C8D-7F51-B94C-88C8-098AD79C5147}">
      <dgm:prSet/>
      <dgm:spPr/>
      <dgm:t>
        <a:bodyPr/>
        <a:lstStyle/>
        <a:p>
          <a:endParaRPr lang="en-US"/>
        </a:p>
      </dgm:t>
    </dgm:pt>
    <dgm:pt modelId="{22432D3B-2B04-0445-A107-7A22502B4F57}">
      <dgm:prSet phldrT="[Text]"/>
      <dgm:spPr/>
      <dgm:t>
        <a:bodyPr/>
        <a:lstStyle/>
        <a:p>
          <a:r>
            <a:rPr lang="en-US" dirty="0"/>
            <a:t>Convert to CSV</a:t>
          </a:r>
        </a:p>
      </dgm:t>
    </dgm:pt>
    <dgm:pt modelId="{3658BF0C-72E2-4F4B-A819-921016658D67}" type="parTrans" cxnId="{A95FD305-712F-E24C-A3BE-054B8CB71B69}">
      <dgm:prSet/>
      <dgm:spPr/>
      <dgm:t>
        <a:bodyPr/>
        <a:lstStyle/>
        <a:p>
          <a:endParaRPr lang="en-US"/>
        </a:p>
      </dgm:t>
    </dgm:pt>
    <dgm:pt modelId="{530B5CC2-AEE7-BC45-AF0E-014B13FACE17}" type="sibTrans" cxnId="{A95FD305-712F-E24C-A3BE-054B8CB71B69}">
      <dgm:prSet/>
      <dgm:spPr/>
      <dgm:t>
        <a:bodyPr/>
        <a:lstStyle/>
        <a:p>
          <a:endParaRPr lang="en-US"/>
        </a:p>
      </dgm:t>
    </dgm:pt>
    <dgm:pt modelId="{F1C68074-211F-F641-BBEF-6E1B1491AC40}" type="pres">
      <dgm:prSet presAssocID="{037E051C-ECC2-5640-B9CA-C03B7E4659C1}" presName="diagram" presStyleCnt="0">
        <dgm:presLayoutVars>
          <dgm:dir/>
          <dgm:resizeHandles val="exact"/>
        </dgm:presLayoutVars>
      </dgm:prSet>
      <dgm:spPr/>
    </dgm:pt>
    <dgm:pt modelId="{C84E2700-2E22-3442-96BD-E87B031FC28E}" type="pres">
      <dgm:prSet presAssocID="{049F84E0-B34F-DD4F-84C3-932F33BEB0F6}" presName="node" presStyleLbl="node1" presStyleIdx="0" presStyleCnt="5">
        <dgm:presLayoutVars>
          <dgm:bulletEnabled val="1"/>
        </dgm:presLayoutVars>
      </dgm:prSet>
      <dgm:spPr/>
    </dgm:pt>
    <dgm:pt modelId="{08E689FA-2DAB-2849-A166-2C3445C9442F}" type="pres">
      <dgm:prSet presAssocID="{E4966191-D97E-4F44-80C1-CB912195C98C}" presName="sibTrans" presStyleLbl="sibTrans2D1" presStyleIdx="0" presStyleCnt="4"/>
      <dgm:spPr/>
    </dgm:pt>
    <dgm:pt modelId="{28FABA35-63F3-704A-ACCC-2BBA53F34185}" type="pres">
      <dgm:prSet presAssocID="{E4966191-D97E-4F44-80C1-CB912195C98C}" presName="connectorText" presStyleLbl="sibTrans2D1" presStyleIdx="0" presStyleCnt="4"/>
      <dgm:spPr/>
    </dgm:pt>
    <dgm:pt modelId="{72D7C02B-438D-8647-98C4-3C07FF450C8B}" type="pres">
      <dgm:prSet presAssocID="{9CC8DF93-1154-1943-AF44-3568DD0CE263}" presName="node" presStyleLbl="node1" presStyleIdx="1" presStyleCnt="5">
        <dgm:presLayoutVars>
          <dgm:bulletEnabled val="1"/>
        </dgm:presLayoutVars>
      </dgm:prSet>
      <dgm:spPr/>
    </dgm:pt>
    <dgm:pt modelId="{58ADA37B-3ED5-E943-826F-B688F1904B27}" type="pres">
      <dgm:prSet presAssocID="{ECCB849F-F7EF-2546-B6EF-C65D17FFD292}" presName="sibTrans" presStyleLbl="sibTrans2D1" presStyleIdx="1" presStyleCnt="4"/>
      <dgm:spPr/>
    </dgm:pt>
    <dgm:pt modelId="{101850B5-DF6F-D445-9BD1-0D14FF6A1DE7}" type="pres">
      <dgm:prSet presAssocID="{ECCB849F-F7EF-2546-B6EF-C65D17FFD292}" presName="connectorText" presStyleLbl="sibTrans2D1" presStyleIdx="1" presStyleCnt="4"/>
      <dgm:spPr/>
    </dgm:pt>
    <dgm:pt modelId="{70B24560-3B46-964C-9EDA-358B5BDB6778}" type="pres">
      <dgm:prSet presAssocID="{8DD73AF6-06DD-9340-A3C9-49660B3D651B}" presName="node" presStyleLbl="node1" presStyleIdx="2" presStyleCnt="5">
        <dgm:presLayoutVars>
          <dgm:bulletEnabled val="1"/>
        </dgm:presLayoutVars>
      </dgm:prSet>
      <dgm:spPr/>
    </dgm:pt>
    <dgm:pt modelId="{74C9B88F-D6CB-B548-AAF7-96B54E086CA3}" type="pres">
      <dgm:prSet presAssocID="{08765A27-9EA6-C348-8CC1-6BBFABFD4BB1}" presName="sibTrans" presStyleLbl="sibTrans2D1" presStyleIdx="2" presStyleCnt="4"/>
      <dgm:spPr/>
    </dgm:pt>
    <dgm:pt modelId="{F5AAF440-1FA8-194E-8781-C8D007558508}" type="pres">
      <dgm:prSet presAssocID="{08765A27-9EA6-C348-8CC1-6BBFABFD4BB1}" presName="connectorText" presStyleLbl="sibTrans2D1" presStyleIdx="2" presStyleCnt="4"/>
      <dgm:spPr/>
    </dgm:pt>
    <dgm:pt modelId="{F414370A-4563-E84F-AFC2-9DE73B9AD209}" type="pres">
      <dgm:prSet presAssocID="{60649442-41AB-3743-A99D-159BF8444372}" presName="node" presStyleLbl="node1" presStyleIdx="3" presStyleCnt="5">
        <dgm:presLayoutVars>
          <dgm:bulletEnabled val="1"/>
        </dgm:presLayoutVars>
      </dgm:prSet>
      <dgm:spPr/>
    </dgm:pt>
    <dgm:pt modelId="{7CE0857A-6F54-7A40-A908-2D9F4BEB10DD}" type="pres">
      <dgm:prSet presAssocID="{F3FF4B56-A9D0-5043-8F34-00CAADDF1C16}" presName="sibTrans" presStyleLbl="sibTrans2D1" presStyleIdx="3" presStyleCnt="4"/>
      <dgm:spPr/>
    </dgm:pt>
    <dgm:pt modelId="{67D462B2-0228-0F4B-9380-1455DE956F35}" type="pres">
      <dgm:prSet presAssocID="{F3FF4B56-A9D0-5043-8F34-00CAADDF1C16}" presName="connectorText" presStyleLbl="sibTrans2D1" presStyleIdx="3" presStyleCnt="4"/>
      <dgm:spPr/>
    </dgm:pt>
    <dgm:pt modelId="{329CFB27-FEB0-CE46-84A8-42003650D4C0}" type="pres">
      <dgm:prSet presAssocID="{22432D3B-2B04-0445-A107-7A22502B4F57}" presName="node" presStyleLbl="node1" presStyleIdx="4" presStyleCnt="5">
        <dgm:presLayoutVars>
          <dgm:bulletEnabled val="1"/>
        </dgm:presLayoutVars>
      </dgm:prSet>
      <dgm:spPr/>
    </dgm:pt>
  </dgm:ptLst>
  <dgm:cxnLst>
    <dgm:cxn modelId="{A95FD305-712F-E24C-A3BE-054B8CB71B69}" srcId="{037E051C-ECC2-5640-B9CA-C03B7E4659C1}" destId="{22432D3B-2B04-0445-A107-7A22502B4F57}" srcOrd="4" destOrd="0" parTransId="{3658BF0C-72E2-4F4B-A819-921016658D67}" sibTransId="{530B5CC2-AEE7-BC45-AF0E-014B13FACE17}"/>
    <dgm:cxn modelId="{188BB80C-CF8E-6342-B277-DF5D88669B5F}" type="presOf" srcId="{ECCB849F-F7EF-2546-B6EF-C65D17FFD292}" destId="{101850B5-DF6F-D445-9BD1-0D14FF6A1DE7}" srcOrd="1" destOrd="0" presId="urn:microsoft.com/office/officeart/2005/8/layout/process5"/>
    <dgm:cxn modelId="{B714BA13-A50B-3C40-91D3-C3D751D70CEC}" type="presOf" srcId="{22432D3B-2B04-0445-A107-7A22502B4F57}" destId="{329CFB27-FEB0-CE46-84A8-42003650D4C0}" srcOrd="0" destOrd="0" presId="urn:microsoft.com/office/officeart/2005/8/layout/process5"/>
    <dgm:cxn modelId="{9C78351C-C5E0-1A49-ABAC-42DA9D09DC40}" type="presOf" srcId="{F3FF4B56-A9D0-5043-8F34-00CAADDF1C16}" destId="{67D462B2-0228-0F4B-9380-1455DE956F35}" srcOrd="1" destOrd="0" presId="urn:microsoft.com/office/officeart/2005/8/layout/process5"/>
    <dgm:cxn modelId="{A116B225-E85C-A044-A6D2-67C1DA365B44}" type="presOf" srcId="{08765A27-9EA6-C348-8CC1-6BBFABFD4BB1}" destId="{74C9B88F-D6CB-B548-AAF7-96B54E086CA3}" srcOrd="0" destOrd="0" presId="urn:microsoft.com/office/officeart/2005/8/layout/process5"/>
    <dgm:cxn modelId="{A9222932-5B69-EA43-8673-3EB49F4341E1}" type="presOf" srcId="{8DD73AF6-06DD-9340-A3C9-49660B3D651B}" destId="{70B24560-3B46-964C-9EDA-358B5BDB6778}" srcOrd="0" destOrd="0" presId="urn:microsoft.com/office/officeart/2005/8/layout/process5"/>
    <dgm:cxn modelId="{2000E24D-AF36-6E44-8319-FC1413004CE5}" type="presOf" srcId="{049F84E0-B34F-DD4F-84C3-932F33BEB0F6}" destId="{C84E2700-2E22-3442-96BD-E87B031FC28E}" srcOrd="0" destOrd="0" presId="urn:microsoft.com/office/officeart/2005/8/layout/process5"/>
    <dgm:cxn modelId="{0B567751-F232-214B-B50F-A36A09496F76}" srcId="{037E051C-ECC2-5640-B9CA-C03B7E4659C1}" destId="{9CC8DF93-1154-1943-AF44-3568DD0CE263}" srcOrd="1" destOrd="0" parTransId="{26DAC941-1944-0049-8ABC-4452DE8AD216}" sibTransId="{ECCB849F-F7EF-2546-B6EF-C65D17FFD292}"/>
    <dgm:cxn modelId="{F2975C8D-7F51-B94C-88C8-098AD79C5147}" srcId="{037E051C-ECC2-5640-B9CA-C03B7E4659C1}" destId="{60649442-41AB-3743-A99D-159BF8444372}" srcOrd="3" destOrd="0" parTransId="{FF022B82-6E56-CD40-A0EF-D1B0FAB1064E}" sibTransId="{F3FF4B56-A9D0-5043-8F34-00CAADDF1C16}"/>
    <dgm:cxn modelId="{B6066891-CC71-B54E-8D8E-F58C57932B44}" type="presOf" srcId="{9CC8DF93-1154-1943-AF44-3568DD0CE263}" destId="{72D7C02B-438D-8647-98C4-3C07FF450C8B}" srcOrd="0" destOrd="0" presId="urn:microsoft.com/office/officeart/2005/8/layout/process5"/>
    <dgm:cxn modelId="{85DDC3A4-C6F3-B043-A9AE-2ADFA35A293E}" type="presOf" srcId="{08765A27-9EA6-C348-8CC1-6BBFABFD4BB1}" destId="{F5AAF440-1FA8-194E-8781-C8D007558508}" srcOrd="1" destOrd="0" presId="urn:microsoft.com/office/officeart/2005/8/layout/process5"/>
    <dgm:cxn modelId="{4BCEEEB1-97EC-904D-BECA-8F3BCED79A85}" type="presOf" srcId="{E4966191-D97E-4F44-80C1-CB912195C98C}" destId="{08E689FA-2DAB-2849-A166-2C3445C9442F}" srcOrd="0" destOrd="0" presId="urn:microsoft.com/office/officeart/2005/8/layout/process5"/>
    <dgm:cxn modelId="{B38A94D7-234D-B84A-B962-8728E8DCF3CE}" type="presOf" srcId="{ECCB849F-F7EF-2546-B6EF-C65D17FFD292}" destId="{58ADA37B-3ED5-E943-826F-B688F1904B27}" srcOrd="0" destOrd="0" presId="urn:microsoft.com/office/officeart/2005/8/layout/process5"/>
    <dgm:cxn modelId="{9A164DDE-417D-0342-A7A4-38D5A5DF5284}" type="presOf" srcId="{037E051C-ECC2-5640-B9CA-C03B7E4659C1}" destId="{F1C68074-211F-F641-BBEF-6E1B1491AC40}" srcOrd="0" destOrd="0" presId="urn:microsoft.com/office/officeart/2005/8/layout/process5"/>
    <dgm:cxn modelId="{484584E0-0DA7-E94E-B10D-EAF16F334FD2}" type="presOf" srcId="{E4966191-D97E-4F44-80C1-CB912195C98C}" destId="{28FABA35-63F3-704A-ACCC-2BBA53F34185}" srcOrd="1" destOrd="0" presId="urn:microsoft.com/office/officeart/2005/8/layout/process5"/>
    <dgm:cxn modelId="{79EE45E8-9193-D946-8496-FCABA0F3CBBF}" type="presOf" srcId="{60649442-41AB-3743-A99D-159BF8444372}" destId="{F414370A-4563-E84F-AFC2-9DE73B9AD209}" srcOrd="0" destOrd="0" presId="urn:microsoft.com/office/officeart/2005/8/layout/process5"/>
    <dgm:cxn modelId="{28AA18EF-2EC8-6140-A2D5-3D8EB6DBE014}" srcId="{037E051C-ECC2-5640-B9CA-C03B7E4659C1}" destId="{049F84E0-B34F-DD4F-84C3-932F33BEB0F6}" srcOrd="0" destOrd="0" parTransId="{4EB75186-81F7-914C-B4A0-4E9ED34480D7}" sibTransId="{E4966191-D97E-4F44-80C1-CB912195C98C}"/>
    <dgm:cxn modelId="{15F5F5F1-972A-274E-B51D-6C4362C5CA27}" srcId="{037E051C-ECC2-5640-B9CA-C03B7E4659C1}" destId="{8DD73AF6-06DD-9340-A3C9-49660B3D651B}" srcOrd="2" destOrd="0" parTransId="{DCE9C66D-668C-B64A-B86B-68F96784623E}" sibTransId="{08765A27-9EA6-C348-8CC1-6BBFABFD4BB1}"/>
    <dgm:cxn modelId="{614F45F2-428F-3944-A682-2F62531C40DA}" type="presOf" srcId="{F3FF4B56-A9D0-5043-8F34-00CAADDF1C16}" destId="{7CE0857A-6F54-7A40-A908-2D9F4BEB10DD}" srcOrd="0" destOrd="0" presId="urn:microsoft.com/office/officeart/2005/8/layout/process5"/>
    <dgm:cxn modelId="{06147E9D-32FF-0642-881D-8EC6949C610B}" type="presParOf" srcId="{F1C68074-211F-F641-BBEF-6E1B1491AC40}" destId="{C84E2700-2E22-3442-96BD-E87B031FC28E}" srcOrd="0" destOrd="0" presId="urn:microsoft.com/office/officeart/2005/8/layout/process5"/>
    <dgm:cxn modelId="{FA29F37D-95AC-644C-A107-D88AAD364E48}" type="presParOf" srcId="{F1C68074-211F-F641-BBEF-6E1B1491AC40}" destId="{08E689FA-2DAB-2849-A166-2C3445C9442F}" srcOrd="1" destOrd="0" presId="urn:microsoft.com/office/officeart/2005/8/layout/process5"/>
    <dgm:cxn modelId="{4264DE70-C72F-EA4B-9EE0-0B9807B384DF}" type="presParOf" srcId="{08E689FA-2DAB-2849-A166-2C3445C9442F}" destId="{28FABA35-63F3-704A-ACCC-2BBA53F34185}" srcOrd="0" destOrd="0" presId="urn:microsoft.com/office/officeart/2005/8/layout/process5"/>
    <dgm:cxn modelId="{C4438984-9DFA-FC48-B1DC-7583CCD774A8}" type="presParOf" srcId="{F1C68074-211F-F641-BBEF-6E1B1491AC40}" destId="{72D7C02B-438D-8647-98C4-3C07FF450C8B}" srcOrd="2" destOrd="0" presId="urn:microsoft.com/office/officeart/2005/8/layout/process5"/>
    <dgm:cxn modelId="{632DDF64-E8BF-CF49-9077-D994CC06A18C}" type="presParOf" srcId="{F1C68074-211F-F641-BBEF-6E1B1491AC40}" destId="{58ADA37B-3ED5-E943-826F-B688F1904B27}" srcOrd="3" destOrd="0" presId="urn:microsoft.com/office/officeart/2005/8/layout/process5"/>
    <dgm:cxn modelId="{3416DDC2-D94E-AD41-BD89-076BDE0B6703}" type="presParOf" srcId="{58ADA37B-3ED5-E943-826F-B688F1904B27}" destId="{101850B5-DF6F-D445-9BD1-0D14FF6A1DE7}" srcOrd="0" destOrd="0" presId="urn:microsoft.com/office/officeart/2005/8/layout/process5"/>
    <dgm:cxn modelId="{1D7A8E88-99FC-AD43-A9EF-76621BCE0D75}" type="presParOf" srcId="{F1C68074-211F-F641-BBEF-6E1B1491AC40}" destId="{70B24560-3B46-964C-9EDA-358B5BDB6778}" srcOrd="4" destOrd="0" presId="urn:microsoft.com/office/officeart/2005/8/layout/process5"/>
    <dgm:cxn modelId="{17438535-C8BA-BF44-B4CA-69712ECD03EB}" type="presParOf" srcId="{F1C68074-211F-F641-BBEF-6E1B1491AC40}" destId="{74C9B88F-D6CB-B548-AAF7-96B54E086CA3}" srcOrd="5" destOrd="0" presId="urn:microsoft.com/office/officeart/2005/8/layout/process5"/>
    <dgm:cxn modelId="{96E1AF1E-5F4F-E443-8611-D263D143C781}" type="presParOf" srcId="{74C9B88F-D6CB-B548-AAF7-96B54E086CA3}" destId="{F5AAF440-1FA8-194E-8781-C8D007558508}" srcOrd="0" destOrd="0" presId="urn:microsoft.com/office/officeart/2005/8/layout/process5"/>
    <dgm:cxn modelId="{847B07EF-45D1-144C-90E2-2B9D8BAE653B}" type="presParOf" srcId="{F1C68074-211F-F641-BBEF-6E1B1491AC40}" destId="{F414370A-4563-E84F-AFC2-9DE73B9AD209}" srcOrd="6" destOrd="0" presId="urn:microsoft.com/office/officeart/2005/8/layout/process5"/>
    <dgm:cxn modelId="{514740A3-8487-F942-80DC-65DA6F766563}" type="presParOf" srcId="{F1C68074-211F-F641-BBEF-6E1B1491AC40}" destId="{7CE0857A-6F54-7A40-A908-2D9F4BEB10DD}" srcOrd="7" destOrd="0" presId="urn:microsoft.com/office/officeart/2005/8/layout/process5"/>
    <dgm:cxn modelId="{549FA795-52E1-AF49-A5D8-19A99106A641}" type="presParOf" srcId="{7CE0857A-6F54-7A40-A908-2D9F4BEB10DD}" destId="{67D462B2-0228-0F4B-9380-1455DE956F35}" srcOrd="0" destOrd="0" presId="urn:microsoft.com/office/officeart/2005/8/layout/process5"/>
    <dgm:cxn modelId="{50E189E3-E4BE-5043-82BB-A95429F8CDCD}" type="presParOf" srcId="{F1C68074-211F-F641-BBEF-6E1B1491AC40}" destId="{329CFB27-FEB0-CE46-84A8-42003650D4C0}"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F36284-60E7-7C4C-9BD4-08134E367CC4}" type="doc">
      <dgm:prSet loTypeId="urn:microsoft.com/office/officeart/2005/8/layout/process5" loCatId="" qsTypeId="urn:microsoft.com/office/officeart/2005/8/quickstyle/simple1" qsCatId="simple" csTypeId="urn:microsoft.com/office/officeart/2005/8/colors/accent1_2" csCatId="accent1" phldr="1"/>
      <dgm:spPr/>
      <dgm:t>
        <a:bodyPr/>
        <a:lstStyle/>
        <a:p>
          <a:endParaRPr lang="en-US"/>
        </a:p>
      </dgm:t>
    </dgm:pt>
    <dgm:pt modelId="{70E0BE2B-A12B-1546-9410-73BFDB8D1152}">
      <dgm:prSet phldrT="[Text]"/>
      <dgm:spPr/>
      <dgm:t>
        <a:bodyPr/>
        <a:lstStyle/>
        <a:p>
          <a:r>
            <a:rPr lang="en-US" dirty="0"/>
            <a:t>Load data</a:t>
          </a:r>
        </a:p>
      </dgm:t>
    </dgm:pt>
    <dgm:pt modelId="{8595F0FB-3F67-5C45-BDBC-44EAFF9B679D}" type="parTrans" cxnId="{32451326-43AC-794A-A9FE-A8622774B6C5}">
      <dgm:prSet/>
      <dgm:spPr/>
      <dgm:t>
        <a:bodyPr/>
        <a:lstStyle/>
        <a:p>
          <a:endParaRPr lang="en-US"/>
        </a:p>
      </dgm:t>
    </dgm:pt>
    <dgm:pt modelId="{993C89FF-5627-184A-A04F-3411C23483CE}" type="sibTrans" cxnId="{32451326-43AC-794A-A9FE-A8622774B6C5}">
      <dgm:prSet/>
      <dgm:spPr/>
      <dgm:t>
        <a:bodyPr/>
        <a:lstStyle/>
        <a:p>
          <a:endParaRPr lang="en-US"/>
        </a:p>
      </dgm:t>
    </dgm:pt>
    <dgm:pt modelId="{7895C036-F53F-AC44-887C-2362A2C73CF7}">
      <dgm:prSet phldrT="[Text]"/>
      <dgm:spPr/>
      <dgm:t>
        <a:bodyPr/>
        <a:lstStyle/>
        <a:p>
          <a:r>
            <a:rPr lang="en-US" dirty="0"/>
            <a:t>Split data into Test and Train set</a:t>
          </a:r>
        </a:p>
      </dgm:t>
    </dgm:pt>
    <dgm:pt modelId="{685A8047-EE56-D04F-A05C-32143D39C6FC}" type="parTrans" cxnId="{513728FA-664D-3545-9078-74F04CDB64A1}">
      <dgm:prSet/>
      <dgm:spPr/>
      <dgm:t>
        <a:bodyPr/>
        <a:lstStyle/>
        <a:p>
          <a:endParaRPr lang="en-US"/>
        </a:p>
      </dgm:t>
    </dgm:pt>
    <dgm:pt modelId="{94A109F8-EE53-4449-BF62-FA3108ECB714}" type="sibTrans" cxnId="{513728FA-664D-3545-9078-74F04CDB64A1}">
      <dgm:prSet/>
      <dgm:spPr/>
      <dgm:t>
        <a:bodyPr/>
        <a:lstStyle/>
        <a:p>
          <a:endParaRPr lang="en-US"/>
        </a:p>
      </dgm:t>
    </dgm:pt>
    <dgm:pt modelId="{5CFE86EC-5760-A446-8840-4FBDACFDFC21}">
      <dgm:prSet phldrT="[Text]"/>
      <dgm:spPr/>
      <dgm:t>
        <a:bodyPr/>
        <a:lstStyle/>
        <a:p>
          <a:r>
            <a:rPr lang="en-US" dirty="0"/>
            <a:t>Build machine Learning(</a:t>
          </a:r>
          <a:r>
            <a:rPr lang="en-US" dirty="0" err="1"/>
            <a:t>LR,SVM,DecisionTree,knn</a:t>
          </a:r>
          <a:r>
            <a:rPr lang="en-US" dirty="0"/>
            <a:t>)</a:t>
          </a:r>
        </a:p>
      </dgm:t>
    </dgm:pt>
    <dgm:pt modelId="{B59545F0-7C58-214C-B664-E970301CD3E4}" type="parTrans" cxnId="{9B03DCC9-DA56-7746-A89D-984CBD1AA58C}">
      <dgm:prSet/>
      <dgm:spPr/>
      <dgm:t>
        <a:bodyPr/>
        <a:lstStyle/>
        <a:p>
          <a:endParaRPr lang="en-US"/>
        </a:p>
      </dgm:t>
    </dgm:pt>
    <dgm:pt modelId="{F81FF255-FD34-B249-9C63-278079130D9B}" type="sibTrans" cxnId="{9B03DCC9-DA56-7746-A89D-984CBD1AA58C}">
      <dgm:prSet/>
      <dgm:spPr/>
      <dgm:t>
        <a:bodyPr/>
        <a:lstStyle/>
        <a:p>
          <a:endParaRPr lang="en-US"/>
        </a:p>
      </dgm:t>
    </dgm:pt>
    <dgm:pt modelId="{A153DA0C-8015-0548-A615-EDFAF696574F}">
      <dgm:prSet phldrT="[Text]"/>
      <dgm:spPr/>
      <dgm:t>
        <a:bodyPr/>
        <a:lstStyle/>
        <a:p>
          <a:r>
            <a:rPr lang="en-US" dirty="0"/>
            <a:t>To get the best parameters for each  mode with </a:t>
          </a:r>
          <a:r>
            <a:rPr lang="en-US" dirty="0" err="1"/>
            <a:t>GridSearchCV</a:t>
          </a:r>
          <a:endParaRPr lang="en-US" dirty="0"/>
        </a:p>
      </dgm:t>
    </dgm:pt>
    <dgm:pt modelId="{A63A99D3-FC8E-C146-A279-5DB3A41E9C31}" type="parTrans" cxnId="{97CA44C4-9B11-F74B-8D7D-CB560DD2ADC1}">
      <dgm:prSet/>
      <dgm:spPr/>
      <dgm:t>
        <a:bodyPr/>
        <a:lstStyle/>
        <a:p>
          <a:endParaRPr lang="en-US"/>
        </a:p>
      </dgm:t>
    </dgm:pt>
    <dgm:pt modelId="{829F7687-DCE1-3D4B-A559-97B5837B4C75}" type="sibTrans" cxnId="{97CA44C4-9B11-F74B-8D7D-CB560DD2ADC1}">
      <dgm:prSet/>
      <dgm:spPr/>
      <dgm:t>
        <a:bodyPr/>
        <a:lstStyle/>
        <a:p>
          <a:endParaRPr lang="en-US"/>
        </a:p>
      </dgm:t>
    </dgm:pt>
    <dgm:pt modelId="{A3EBC2F6-EA31-0148-9633-086DD0A40D6A}" type="pres">
      <dgm:prSet presAssocID="{55F36284-60E7-7C4C-9BD4-08134E367CC4}" presName="diagram" presStyleCnt="0">
        <dgm:presLayoutVars>
          <dgm:dir/>
          <dgm:resizeHandles val="exact"/>
        </dgm:presLayoutVars>
      </dgm:prSet>
      <dgm:spPr/>
    </dgm:pt>
    <dgm:pt modelId="{218F8897-ACD7-984E-AAE6-7EBAAAAB7F18}" type="pres">
      <dgm:prSet presAssocID="{70E0BE2B-A12B-1546-9410-73BFDB8D1152}" presName="node" presStyleLbl="node1" presStyleIdx="0" presStyleCnt="4" custLinFactNeighborX="1506" custLinFactNeighborY="49239">
        <dgm:presLayoutVars>
          <dgm:bulletEnabled val="1"/>
        </dgm:presLayoutVars>
      </dgm:prSet>
      <dgm:spPr/>
    </dgm:pt>
    <dgm:pt modelId="{A49F2BB3-E9D0-0447-81BA-7894892CF91D}" type="pres">
      <dgm:prSet presAssocID="{993C89FF-5627-184A-A04F-3411C23483CE}" presName="sibTrans" presStyleLbl="sibTrans2D1" presStyleIdx="0" presStyleCnt="3"/>
      <dgm:spPr/>
    </dgm:pt>
    <dgm:pt modelId="{0197300C-87C2-2646-A9D4-1AD462E5067B}" type="pres">
      <dgm:prSet presAssocID="{993C89FF-5627-184A-A04F-3411C23483CE}" presName="connectorText" presStyleLbl="sibTrans2D1" presStyleIdx="0" presStyleCnt="3"/>
      <dgm:spPr/>
    </dgm:pt>
    <dgm:pt modelId="{9C32B22B-AF16-4F4D-B7BD-408046B22311}" type="pres">
      <dgm:prSet presAssocID="{7895C036-F53F-AC44-887C-2362A2C73CF7}" presName="node" presStyleLbl="node1" presStyleIdx="1" presStyleCnt="4" custLinFactNeighborX="-114" custLinFactNeighborY="47832">
        <dgm:presLayoutVars>
          <dgm:bulletEnabled val="1"/>
        </dgm:presLayoutVars>
      </dgm:prSet>
      <dgm:spPr/>
    </dgm:pt>
    <dgm:pt modelId="{5E8B8FB5-C2ED-1A42-A537-3B5A4DC62E2C}" type="pres">
      <dgm:prSet presAssocID="{94A109F8-EE53-4449-BF62-FA3108ECB714}" presName="sibTrans" presStyleLbl="sibTrans2D1" presStyleIdx="1" presStyleCnt="3"/>
      <dgm:spPr/>
    </dgm:pt>
    <dgm:pt modelId="{16194084-06A9-404A-B6AE-40B94C3A18C6}" type="pres">
      <dgm:prSet presAssocID="{94A109F8-EE53-4449-BF62-FA3108ECB714}" presName="connectorText" presStyleLbl="sibTrans2D1" presStyleIdx="1" presStyleCnt="3"/>
      <dgm:spPr/>
    </dgm:pt>
    <dgm:pt modelId="{923EEA4D-5F33-6543-83BC-38C9693A2C3C}" type="pres">
      <dgm:prSet presAssocID="{5CFE86EC-5760-A446-8840-4FBDACFDFC21}" presName="node" presStyleLbl="node1" presStyleIdx="2" presStyleCnt="4" custLinFactNeighborX="-3157" custLinFactNeighborY="1672">
        <dgm:presLayoutVars>
          <dgm:bulletEnabled val="1"/>
        </dgm:presLayoutVars>
      </dgm:prSet>
      <dgm:spPr/>
    </dgm:pt>
    <dgm:pt modelId="{55FC24E7-5FCD-CA46-98D5-7921A1CE5539}" type="pres">
      <dgm:prSet presAssocID="{F81FF255-FD34-B249-9C63-278079130D9B}" presName="sibTrans" presStyleLbl="sibTrans2D1" presStyleIdx="2" presStyleCnt="3"/>
      <dgm:spPr/>
    </dgm:pt>
    <dgm:pt modelId="{4221108D-4679-6D46-8AAC-BCCBFBDCD1CE}" type="pres">
      <dgm:prSet presAssocID="{F81FF255-FD34-B249-9C63-278079130D9B}" presName="connectorText" presStyleLbl="sibTrans2D1" presStyleIdx="2" presStyleCnt="3"/>
      <dgm:spPr/>
    </dgm:pt>
    <dgm:pt modelId="{7004EBFA-5AF5-124F-9C99-949D3B81126F}" type="pres">
      <dgm:prSet presAssocID="{A153DA0C-8015-0548-A615-EDFAF696574F}" presName="node" presStyleLbl="node1" presStyleIdx="3" presStyleCnt="4" custLinFactNeighborX="1506" custLinFactNeighborY="-472">
        <dgm:presLayoutVars>
          <dgm:bulletEnabled val="1"/>
        </dgm:presLayoutVars>
      </dgm:prSet>
      <dgm:spPr/>
    </dgm:pt>
  </dgm:ptLst>
  <dgm:cxnLst>
    <dgm:cxn modelId="{05D2B519-3FDF-744C-81BC-EBE394FF6F04}" type="presOf" srcId="{5CFE86EC-5760-A446-8840-4FBDACFDFC21}" destId="{923EEA4D-5F33-6543-83BC-38C9693A2C3C}" srcOrd="0" destOrd="0" presId="urn:microsoft.com/office/officeart/2005/8/layout/process5"/>
    <dgm:cxn modelId="{32451326-43AC-794A-A9FE-A8622774B6C5}" srcId="{55F36284-60E7-7C4C-9BD4-08134E367CC4}" destId="{70E0BE2B-A12B-1546-9410-73BFDB8D1152}" srcOrd="0" destOrd="0" parTransId="{8595F0FB-3F67-5C45-BDBC-44EAFF9B679D}" sibTransId="{993C89FF-5627-184A-A04F-3411C23483CE}"/>
    <dgm:cxn modelId="{4BBC7839-06F1-264D-9508-B54C4F685091}" type="presOf" srcId="{F81FF255-FD34-B249-9C63-278079130D9B}" destId="{4221108D-4679-6D46-8AAC-BCCBFBDCD1CE}" srcOrd="1" destOrd="0" presId="urn:microsoft.com/office/officeart/2005/8/layout/process5"/>
    <dgm:cxn modelId="{9B7CCD64-F123-014B-BD89-8172CF40375D}" type="presOf" srcId="{F81FF255-FD34-B249-9C63-278079130D9B}" destId="{55FC24E7-5FCD-CA46-98D5-7921A1CE5539}" srcOrd="0" destOrd="0" presId="urn:microsoft.com/office/officeart/2005/8/layout/process5"/>
    <dgm:cxn modelId="{6E9C526C-EB0A-1B4D-A861-D17D88FB702B}" type="presOf" srcId="{94A109F8-EE53-4449-BF62-FA3108ECB714}" destId="{5E8B8FB5-C2ED-1A42-A537-3B5A4DC62E2C}" srcOrd="0" destOrd="0" presId="urn:microsoft.com/office/officeart/2005/8/layout/process5"/>
    <dgm:cxn modelId="{33E6D176-0962-BD44-B0C1-8BAE4918299C}" type="presOf" srcId="{993C89FF-5627-184A-A04F-3411C23483CE}" destId="{0197300C-87C2-2646-A9D4-1AD462E5067B}" srcOrd="1" destOrd="0" presId="urn:microsoft.com/office/officeart/2005/8/layout/process5"/>
    <dgm:cxn modelId="{AB657A89-B78E-4146-B82F-BB580D13FDF3}" type="presOf" srcId="{7895C036-F53F-AC44-887C-2362A2C73CF7}" destId="{9C32B22B-AF16-4F4D-B7BD-408046B22311}" srcOrd="0" destOrd="0" presId="urn:microsoft.com/office/officeart/2005/8/layout/process5"/>
    <dgm:cxn modelId="{2261378F-99CD-5246-BA80-6AF4EC1134CC}" type="presOf" srcId="{55F36284-60E7-7C4C-9BD4-08134E367CC4}" destId="{A3EBC2F6-EA31-0148-9633-086DD0A40D6A}" srcOrd="0" destOrd="0" presId="urn:microsoft.com/office/officeart/2005/8/layout/process5"/>
    <dgm:cxn modelId="{BFDABD96-F800-D54A-9EEA-A22AAEFB03DD}" type="presOf" srcId="{A153DA0C-8015-0548-A615-EDFAF696574F}" destId="{7004EBFA-5AF5-124F-9C99-949D3B81126F}" srcOrd="0" destOrd="0" presId="urn:microsoft.com/office/officeart/2005/8/layout/process5"/>
    <dgm:cxn modelId="{97CA44C4-9B11-F74B-8D7D-CB560DD2ADC1}" srcId="{55F36284-60E7-7C4C-9BD4-08134E367CC4}" destId="{A153DA0C-8015-0548-A615-EDFAF696574F}" srcOrd="3" destOrd="0" parTransId="{A63A99D3-FC8E-C146-A279-5DB3A41E9C31}" sibTransId="{829F7687-DCE1-3D4B-A559-97B5837B4C75}"/>
    <dgm:cxn modelId="{9B03DCC9-DA56-7746-A89D-984CBD1AA58C}" srcId="{55F36284-60E7-7C4C-9BD4-08134E367CC4}" destId="{5CFE86EC-5760-A446-8840-4FBDACFDFC21}" srcOrd="2" destOrd="0" parTransId="{B59545F0-7C58-214C-B664-E970301CD3E4}" sibTransId="{F81FF255-FD34-B249-9C63-278079130D9B}"/>
    <dgm:cxn modelId="{B9F2FCD7-9345-B445-BD5F-718FDE9EB822}" type="presOf" srcId="{94A109F8-EE53-4449-BF62-FA3108ECB714}" destId="{16194084-06A9-404A-B6AE-40B94C3A18C6}" srcOrd="1" destOrd="0" presId="urn:microsoft.com/office/officeart/2005/8/layout/process5"/>
    <dgm:cxn modelId="{7CA956F1-A4CA-C342-A43F-56C535C5B569}" type="presOf" srcId="{993C89FF-5627-184A-A04F-3411C23483CE}" destId="{A49F2BB3-E9D0-0447-81BA-7894892CF91D}" srcOrd="0" destOrd="0" presId="urn:microsoft.com/office/officeart/2005/8/layout/process5"/>
    <dgm:cxn modelId="{4BBA25F2-D8D1-6345-BEC4-B5D941186BA7}" type="presOf" srcId="{70E0BE2B-A12B-1546-9410-73BFDB8D1152}" destId="{218F8897-ACD7-984E-AAE6-7EBAAAAB7F18}" srcOrd="0" destOrd="0" presId="urn:microsoft.com/office/officeart/2005/8/layout/process5"/>
    <dgm:cxn modelId="{513728FA-664D-3545-9078-74F04CDB64A1}" srcId="{55F36284-60E7-7C4C-9BD4-08134E367CC4}" destId="{7895C036-F53F-AC44-887C-2362A2C73CF7}" srcOrd="1" destOrd="0" parTransId="{685A8047-EE56-D04F-A05C-32143D39C6FC}" sibTransId="{94A109F8-EE53-4449-BF62-FA3108ECB714}"/>
    <dgm:cxn modelId="{C68737A8-EDCE-E249-94F8-374F463AF388}" type="presParOf" srcId="{A3EBC2F6-EA31-0148-9633-086DD0A40D6A}" destId="{218F8897-ACD7-984E-AAE6-7EBAAAAB7F18}" srcOrd="0" destOrd="0" presId="urn:microsoft.com/office/officeart/2005/8/layout/process5"/>
    <dgm:cxn modelId="{FEA44321-7755-2446-99E4-687D0458F78E}" type="presParOf" srcId="{A3EBC2F6-EA31-0148-9633-086DD0A40D6A}" destId="{A49F2BB3-E9D0-0447-81BA-7894892CF91D}" srcOrd="1" destOrd="0" presId="urn:microsoft.com/office/officeart/2005/8/layout/process5"/>
    <dgm:cxn modelId="{63F9A01E-1161-884A-B6FC-05048ACF659B}" type="presParOf" srcId="{A49F2BB3-E9D0-0447-81BA-7894892CF91D}" destId="{0197300C-87C2-2646-A9D4-1AD462E5067B}" srcOrd="0" destOrd="0" presId="urn:microsoft.com/office/officeart/2005/8/layout/process5"/>
    <dgm:cxn modelId="{1D1626BB-A1A8-0A4E-816F-BD8D73612BFC}" type="presParOf" srcId="{A3EBC2F6-EA31-0148-9633-086DD0A40D6A}" destId="{9C32B22B-AF16-4F4D-B7BD-408046B22311}" srcOrd="2" destOrd="0" presId="urn:microsoft.com/office/officeart/2005/8/layout/process5"/>
    <dgm:cxn modelId="{D590BECC-4959-EC46-80B7-496B554B1B19}" type="presParOf" srcId="{A3EBC2F6-EA31-0148-9633-086DD0A40D6A}" destId="{5E8B8FB5-C2ED-1A42-A537-3B5A4DC62E2C}" srcOrd="3" destOrd="0" presId="urn:microsoft.com/office/officeart/2005/8/layout/process5"/>
    <dgm:cxn modelId="{BCFDEB4E-943C-A44E-85E8-A141390E650C}" type="presParOf" srcId="{5E8B8FB5-C2ED-1A42-A537-3B5A4DC62E2C}" destId="{16194084-06A9-404A-B6AE-40B94C3A18C6}" srcOrd="0" destOrd="0" presId="urn:microsoft.com/office/officeart/2005/8/layout/process5"/>
    <dgm:cxn modelId="{B8071BC6-A8E0-374B-907A-5AE2685861CC}" type="presParOf" srcId="{A3EBC2F6-EA31-0148-9633-086DD0A40D6A}" destId="{923EEA4D-5F33-6543-83BC-38C9693A2C3C}" srcOrd="4" destOrd="0" presId="urn:microsoft.com/office/officeart/2005/8/layout/process5"/>
    <dgm:cxn modelId="{3E390A07-C824-E448-9CDA-78454219A33E}" type="presParOf" srcId="{A3EBC2F6-EA31-0148-9633-086DD0A40D6A}" destId="{55FC24E7-5FCD-CA46-98D5-7921A1CE5539}" srcOrd="5" destOrd="0" presId="urn:microsoft.com/office/officeart/2005/8/layout/process5"/>
    <dgm:cxn modelId="{4895F619-1D2F-2148-AD82-8031A56CC109}" type="presParOf" srcId="{55FC24E7-5FCD-CA46-98D5-7921A1CE5539}" destId="{4221108D-4679-6D46-8AAC-BCCBFBDCD1CE}" srcOrd="0" destOrd="0" presId="urn:microsoft.com/office/officeart/2005/8/layout/process5"/>
    <dgm:cxn modelId="{4022BF82-E4E7-5848-8180-CF5AAC5A426F}" type="presParOf" srcId="{A3EBC2F6-EA31-0148-9633-086DD0A40D6A}" destId="{7004EBFA-5AF5-124F-9C99-949D3B81126F}"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4E2700-2E22-3442-96BD-E87B031FC28E}">
      <dsp:nvSpPr>
        <dsp:cNvPr id="0" name=""/>
        <dsp:cNvSpPr/>
      </dsp:nvSpPr>
      <dsp:spPr>
        <a:xfrm>
          <a:off x="7337" y="324154"/>
          <a:ext cx="2193015" cy="1315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Data collected using API</a:t>
          </a:r>
        </a:p>
      </dsp:txBody>
      <dsp:txXfrm>
        <a:off x="45876" y="362693"/>
        <a:ext cx="2115937" cy="1238731"/>
      </dsp:txXfrm>
    </dsp:sp>
    <dsp:sp modelId="{08E689FA-2DAB-2849-A166-2C3445C9442F}">
      <dsp:nvSpPr>
        <dsp:cNvPr id="0" name=""/>
        <dsp:cNvSpPr/>
      </dsp:nvSpPr>
      <dsp:spPr>
        <a:xfrm>
          <a:off x="2393337" y="710124"/>
          <a:ext cx="464919" cy="543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2393337" y="818897"/>
        <a:ext cx="325443" cy="326321"/>
      </dsp:txXfrm>
    </dsp:sp>
    <dsp:sp modelId="{72D7C02B-438D-8647-98C4-3C07FF450C8B}">
      <dsp:nvSpPr>
        <dsp:cNvPr id="0" name=""/>
        <dsp:cNvSpPr/>
      </dsp:nvSpPr>
      <dsp:spPr>
        <a:xfrm>
          <a:off x="3077558" y="324154"/>
          <a:ext cx="2193015" cy="1315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Convert to Data Frame by JSON</a:t>
          </a:r>
        </a:p>
      </dsp:txBody>
      <dsp:txXfrm>
        <a:off x="3116097" y="362693"/>
        <a:ext cx="2115937" cy="1238731"/>
      </dsp:txXfrm>
    </dsp:sp>
    <dsp:sp modelId="{58ADA37B-3ED5-E943-826F-B688F1904B27}">
      <dsp:nvSpPr>
        <dsp:cNvPr id="0" name=""/>
        <dsp:cNvSpPr/>
      </dsp:nvSpPr>
      <dsp:spPr>
        <a:xfrm>
          <a:off x="5463559" y="710124"/>
          <a:ext cx="464919" cy="543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a:off x="5463559" y="818897"/>
        <a:ext cx="325443" cy="326321"/>
      </dsp:txXfrm>
    </dsp:sp>
    <dsp:sp modelId="{70B24560-3B46-964C-9EDA-358B5BDB6778}">
      <dsp:nvSpPr>
        <dsp:cNvPr id="0" name=""/>
        <dsp:cNvSpPr/>
      </dsp:nvSpPr>
      <dsp:spPr>
        <a:xfrm>
          <a:off x="6147780" y="324154"/>
          <a:ext cx="2193015" cy="1315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Pre-Processing</a:t>
          </a:r>
        </a:p>
      </dsp:txBody>
      <dsp:txXfrm>
        <a:off x="6186319" y="362693"/>
        <a:ext cx="2115937" cy="1238731"/>
      </dsp:txXfrm>
    </dsp:sp>
    <dsp:sp modelId="{74C9B88F-D6CB-B548-AAF7-96B54E086CA3}">
      <dsp:nvSpPr>
        <dsp:cNvPr id="0" name=""/>
        <dsp:cNvSpPr/>
      </dsp:nvSpPr>
      <dsp:spPr>
        <a:xfrm rot="5400000">
          <a:off x="7011828" y="1793474"/>
          <a:ext cx="464919" cy="543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5400000">
        <a:off x="7081127" y="1832948"/>
        <a:ext cx="326321" cy="325443"/>
      </dsp:txXfrm>
    </dsp:sp>
    <dsp:sp modelId="{F414370A-4563-E84F-AFC2-9DE73B9AD209}">
      <dsp:nvSpPr>
        <dsp:cNvPr id="0" name=""/>
        <dsp:cNvSpPr/>
      </dsp:nvSpPr>
      <dsp:spPr>
        <a:xfrm>
          <a:off x="6147780" y="2517169"/>
          <a:ext cx="2193015" cy="1315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Filter data </a:t>
          </a:r>
        </a:p>
      </dsp:txBody>
      <dsp:txXfrm>
        <a:off x="6186319" y="2555708"/>
        <a:ext cx="2115937" cy="1238731"/>
      </dsp:txXfrm>
    </dsp:sp>
    <dsp:sp modelId="{7CE0857A-6F54-7A40-A908-2D9F4BEB10DD}">
      <dsp:nvSpPr>
        <dsp:cNvPr id="0" name=""/>
        <dsp:cNvSpPr/>
      </dsp:nvSpPr>
      <dsp:spPr>
        <a:xfrm rot="10800000">
          <a:off x="5489875" y="2903140"/>
          <a:ext cx="464919" cy="54386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p>
      </dsp:txBody>
      <dsp:txXfrm rot="10800000">
        <a:off x="5629351" y="3011913"/>
        <a:ext cx="325443" cy="326321"/>
      </dsp:txXfrm>
    </dsp:sp>
    <dsp:sp modelId="{329CFB27-FEB0-CE46-84A8-42003650D4C0}">
      <dsp:nvSpPr>
        <dsp:cNvPr id="0" name=""/>
        <dsp:cNvSpPr/>
      </dsp:nvSpPr>
      <dsp:spPr>
        <a:xfrm>
          <a:off x="3077558" y="2517169"/>
          <a:ext cx="2193015" cy="1315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Convert to CSV</a:t>
          </a:r>
        </a:p>
      </dsp:txBody>
      <dsp:txXfrm>
        <a:off x="3116097" y="2555708"/>
        <a:ext cx="2115937" cy="12387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8F8897-ACD7-984E-AAE6-7EBAAAAB7F18}">
      <dsp:nvSpPr>
        <dsp:cNvPr id="0" name=""/>
        <dsp:cNvSpPr/>
      </dsp:nvSpPr>
      <dsp:spPr>
        <a:xfrm>
          <a:off x="52570" y="1001204"/>
          <a:ext cx="3385343" cy="20312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Load data</a:t>
          </a:r>
        </a:p>
      </dsp:txBody>
      <dsp:txXfrm>
        <a:off x="112062" y="1060696"/>
        <a:ext cx="3266359" cy="1912222"/>
      </dsp:txXfrm>
    </dsp:sp>
    <dsp:sp modelId="{A49F2BB3-E9D0-0447-81BA-7894892CF91D}">
      <dsp:nvSpPr>
        <dsp:cNvPr id="0" name=""/>
        <dsp:cNvSpPr/>
      </dsp:nvSpPr>
      <dsp:spPr>
        <a:xfrm rot="21579028">
          <a:off x="3723753" y="1582854"/>
          <a:ext cx="688639" cy="8395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723755" y="1751397"/>
        <a:ext cx="482047" cy="503739"/>
      </dsp:txXfrm>
    </dsp:sp>
    <dsp:sp modelId="{9C32B22B-AF16-4F4D-B7BD-408046B22311}">
      <dsp:nvSpPr>
        <dsp:cNvPr id="0" name=""/>
        <dsp:cNvSpPr/>
      </dsp:nvSpPr>
      <dsp:spPr>
        <a:xfrm>
          <a:off x="4737209" y="972625"/>
          <a:ext cx="3385343" cy="20312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Split data into Test and Train set</a:t>
          </a:r>
        </a:p>
      </dsp:txBody>
      <dsp:txXfrm>
        <a:off x="4796701" y="1032117"/>
        <a:ext cx="3266359" cy="1912222"/>
      </dsp:txXfrm>
    </dsp:sp>
    <dsp:sp modelId="{5E8B8FB5-C2ED-1A42-A537-3B5A4DC62E2C}">
      <dsp:nvSpPr>
        <dsp:cNvPr id="0" name=""/>
        <dsp:cNvSpPr/>
      </dsp:nvSpPr>
      <dsp:spPr>
        <a:xfrm rot="5546564">
          <a:off x="6276864" y="2770108"/>
          <a:ext cx="203508" cy="8395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rot="-5400000">
        <a:off x="6128050" y="3088164"/>
        <a:ext cx="503739" cy="142456"/>
      </dsp:txXfrm>
    </dsp:sp>
    <dsp:sp modelId="{923EEA4D-5F33-6543-83BC-38C9693A2C3C}">
      <dsp:nvSpPr>
        <dsp:cNvPr id="0" name=""/>
        <dsp:cNvSpPr/>
      </dsp:nvSpPr>
      <dsp:spPr>
        <a:xfrm>
          <a:off x="4634193" y="3387460"/>
          <a:ext cx="3385343" cy="20312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Build machine Learning(</a:t>
          </a:r>
          <a:r>
            <a:rPr lang="en-US" sz="1700" kern="1200" dirty="0" err="1"/>
            <a:t>LR,SVM,DecisionTree,knn</a:t>
          </a:r>
          <a:r>
            <a:rPr lang="en-US" sz="1700" kern="1200" dirty="0"/>
            <a:t>)</a:t>
          </a:r>
        </a:p>
      </dsp:txBody>
      <dsp:txXfrm>
        <a:off x="4693685" y="3446952"/>
        <a:ext cx="3266359" cy="1912222"/>
      </dsp:txXfrm>
    </dsp:sp>
    <dsp:sp modelId="{55FC24E7-5FCD-CA46-98D5-7921A1CE5539}">
      <dsp:nvSpPr>
        <dsp:cNvPr id="0" name=""/>
        <dsp:cNvSpPr/>
      </dsp:nvSpPr>
      <dsp:spPr>
        <a:xfrm rot="10807988">
          <a:off x="3736983" y="3978000"/>
          <a:ext cx="634029" cy="8395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3927192" y="4146134"/>
        <a:ext cx="443820" cy="503739"/>
      </dsp:txXfrm>
    </dsp:sp>
    <dsp:sp modelId="{7004EBFA-5AF5-124F-9C99-949D3B81126F}">
      <dsp:nvSpPr>
        <dsp:cNvPr id="0" name=""/>
        <dsp:cNvSpPr/>
      </dsp:nvSpPr>
      <dsp:spPr>
        <a:xfrm>
          <a:off x="52570" y="3376814"/>
          <a:ext cx="3385343" cy="203120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To get the best parameters for each  mode with </a:t>
          </a:r>
          <a:r>
            <a:rPr lang="en-US" sz="1700" kern="1200" dirty="0" err="1"/>
            <a:t>GridSearchCV</a:t>
          </a:r>
          <a:endParaRPr lang="en-US" sz="1700" kern="1200" dirty="0"/>
        </a:p>
      </dsp:txBody>
      <dsp:txXfrm>
        <a:off x="112062" y="3436306"/>
        <a:ext cx="3266359" cy="191222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10/15/22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3435812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17540656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979729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1115589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65740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4227938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1983662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26</a:t>
            </a:fld>
            <a:endParaRPr lang="en-US"/>
          </a:p>
        </p:txBody>
      </p:sp>
    </p:spTree>
    <p:extLst>
      <p:ext uri="{BB962C8B-B14F-4D97-AF65-F5344CB8AC3E}">
        <p14:creationId xmlns:p14="http://schemas.microsoft.com/office/powerpoint/2010/main" val="2527344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10/15/22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github.com/mingluzeng/spaceX_assignment/blob/main/labs-jupyter-spacex-Data%20wrangling.ipynb"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ingluzeng/spaceX_assignment/blob/main/jupyter-labs-eda-dataviz.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ngluzeng/spaceX_assignment/blob/main/Spacex%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ingluzeng/spaceX_assignment/blob/main/lab_jupyter_launch_site_location.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ngluzeng/spaceX_assignment/blob/main/Ploty_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ingluzeng/spaceX_assignment/blob/main/SpaceX_Machine%20Learning%20Prediction_Part_5.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ingluzeng/spaceX_assignment/blob/main/jupyter-labs-spacex-data-collection-api.ipynb"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ingluzeng/spaceX_assignmen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Minglu</a:t>
            </a:r>
            <a:r>
              <a:rPr lang="en-US" dirty="0">
                <a:solidFill>
                  <a:schemeClr val="bg2"/>
                </a:solidFill>
                <a:latin typeface="Abadi"/>
                <a:ea typeface="SF Pro" pitchFamily="2" charset="0"/>
                <a:cs typeface="SF Pro" pitchFamily="2" charset="0"/>
              </a:rPr>
              <a:t> Zeng</a:t>
            </a:r>
          </a:p>
          <a:p>
            <a:r>
              <a:rPr lang="en-US" dirty="0">
                <a:solidFill>
                  <a:schemeClr val="bg2"/>
                </a:solidFill>
                <a:latin typeface="Abadi" panose="020B0604020104020204" pitchFamily="34" charset="0"/>
                <a:ea typeface="SF Pro" pitchFamily="2" charset="0"/>
                <a:cs typeface="SF Pro" pitchFamily="2" charset="0"/>
              </a:rPr>
              <a:t>10/14/2022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a:solidFill>
                  <a:schemeClr val="tx1"/>
                </a:solidFill>
                <a:latin typeface="+mj-lt"/>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marL="0"/>
            <a:endParaRPr lang="en-US" sz="2000" dirty="0"/>
          </a:p>
          <a:p>
            <a:r>
              <a:rPr lang="en-US" sz="2000" dirty="0"/>
              <a:t>Performed Exploratory data analysis</a:t>
            </a:r>
          </a:p>
          <a:p>
            <a:r>
              <a:rPr lang="en-US" sz="2000" dirty="0"/>
              <a:t>Calculated the number of launches of each site, orbit occurrence and mission</a:t>
            </a:r>
          </a:p>
          <a:p>
            <a:r>
              <a:rPr lang="en-US" sz="2000" dirty="0"/>
              <a:t>Created class label to calculate successful rate</a:t>
            </a:r>
          </a:p>
          <a:p>
            <a:r>
              <a:rPr lang="en-US" sz="2000" dirty="0">
                <a:hlinkClick r:id="rId2"/>
              </a:rPr>
              <a:t>https://github.com/mingluzeng/spaceX_assignment/blob/main/labs-jupyter-spacex-Data wrangling.ipynb</a:t>
            </a:r>
            <a:endParaRPr lang="en-US" sz="2000" dirty="0"/>
          </a:p>
          <a:p>
            <a:endParaRPr lang="en-US" sz="2000" dirty="0"/>
          </a:p>
        </p:txBody>
      </p:sp>
      <p:grpSp>
        <p:nvGrpSpPr>
          <p:cNvPr id="15" name="Group 1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descr="Graphical user interface, text&#10;&#10;Description automatically generated">
            <a:extLst>
              <a:ext uri="{FF2B5EF4-FFF2-40B4-BE49-F238E27FC236}">
                <a16:creationId xmlns:a16="http://schemas.microsoft.com/office/drawing/2014/main" id="{420101AB-A698-B996-4A2A-1E7F58E9EE56}"/>
              </a:ext>
            </a:extLst>
          </p:cNvPr>
          <p:cNvPicPr>
            <a:picLocks noChangeAspect="1"/>
          </p:cNvPicPr>
          <p:nvPr/>
        </p:nvPicPr>
        <p:blipFill>
          <a:blip r:embed="rId3"/>
          <a:stretch>
            <a:fillRect/>
          </a:stretch>
        </p:blipFill>
        <p:spPr>
          <a:xfrm>
            <a:off x="5295320" y="1986349"/>
            <a:ext cx="6253212" cy="3955156"/>
          </a:xfrm>
          <a:prstGeom prst="rect">
            <a:avLst/>
          </a:prstGeom>
        </p:spPr>
      </p:pic>
      <p:grpSp>
        <p:nvGrpSpPr>
          <p:cNvPr id="19" name="Group 1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0" name="Rectangle 1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640080" y="329184"/>
            <a:ext cx="2950285" cy="1783080"/>
          </a:xfrm>
          <a:prstGeom prst="rect">
            <a:avLst/>
          </a:prstGeom>
        </p:spPr>
        <p:txBody>
          <a:bodyPr vert="horz" lIns="91440" tIns="45720" rIns="91440" bIns="45720" rtlCol="0" anchor="b">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dirty="0">
                <a:solidFill>
                  <a:schemeClr val="tx1"/>
                </a:solidFill>
                <a:latin typeface="+mj-lt"/>
                <a:ea typeface="+mj-ea"/>
                <a:cs typeface="+mj-cs"/>
              </a:rPr>
              <a:t>EDA with Data Visualization</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hlinkClick r:id="rId2"/>
            <a:extLst>
              <a:ext uri="{FF2B5EF4-FFF2-40B4-BE49-F238E27FC236}">
                <a16:creationId xmlns:a16="http://schemas.microsoft.com/office/drawing/2014/main" id="{03D0A079-33F4-1871-C131-27D622D3FABD}"/>
              </a:ext>
            </a:extLst>
          </p:cNvPr>
          <p:cNvSpPr txBox="1"/>
          <p:nvPr/>
        </p:nvSpPr>
        <p:spPr>
          <a:xfrm>
            <a:off x="640080" y="2679570"/>
            <a:ext cx="4007223" cy="923330"/>
          </a:xfrm>
          <a:prstGeom prst="rect">
            <a:avLst/>
          </a:prstGeom>
          <a:noFill/>
        </p:spPr>
        <p:txBody>
          <a:bodyPr wrap="square" rtlCol="0">
            <a:spAutoFit/>
          </a:bodyPr>
          <a:lstStyle/>
          <a:p>
            <a:r>
              <a:rPr lang="en-US" dirty="0">
                <a:hlinkClick r:id="rId2"/>
              </a:rPr>
              <a:t>https://github.com/mingluzeng/spaceX_assignment/blob/main/jupyter-labs-eda-dataviz.ipynb</a:t>
            </a:r>
            <a:endParaRPr lang="en-US" dirty="0"/>
          </a:p>
        </p:txBody>
      </p:sp>
      <p:sp>
        <p:nvSpPr>
          <p:cNvPr id="5" name="TextBox 4">
            <a:extLst>
              <a:ext uri="{FF2B5EF4-FFF2-40B4-BE49-F238E27FC236}">
                <a16:creationId xmlns:a16="http://schemas.microsoft.com/office/drawing/2014/main" id="{73745E1C-B226-8A32-03C8-BB831E331ADF}"/>
              </a:ext>
            </a:extLst>
          </p:cNvPr>
          <p:cNvSpPr txBox="1"/>
          <p:nvPr/>
        </p:nvSpPr>
        <p:spPr>
          <a:xfrm>
            <a:off x="640079" y="3819536"/>
            <a:ext cx="10118711" cy="4062651"/>
          </a:xfrm>
          <a:prstGeom prst="rect">
            <a:avLst/>
          </a:prstGeom>
          <a:noFill/>
        </p:spPr>
        <p:txBody>
          <a:bodyPr wrap="square" rtlCol="0">
            <a:spAutoFit/>
          </a:bodyPr>
          <a:lstStyle/>
          <a:p>
            <a:pPr marL="285750" indent="-285750">
              <a:buFont typeface="Arial" panose="020B0604020202020204" pitchFamily="34" charset="0"/>
              <a:buChar char="•"/>
            </a:pPr>
            <a:r>
              <a:rPr lang="en-US" sz="2400" b="1" dirty="0">
                <a:solidFill>
                  <a:srgbClr val="000000"/>
                </a:solidFill>
                <a:latin typeface="Helvetica Neue" panose="02000503000000020004" pitchFamily="2" charset="0"/>
              </a:rPr>
              <a:t>We visualized relationship between successful rate  and Launch Site, the relationship between the number of flights and launch sites, the relationship between Payload and Launch Site, the relationship between number of flights and Orbit type by scatter plot chat</a:t>
            </a:r>
          </a:p>
          <a:p>
            <a:pPr marL="285750" indent="-285750">
              <a:buFont typeface="Arial" panose="020B0604020202020204" pitchFamily="34" charset="0"/>
              <a:buChar char="•"/>
            </a:pPr>
            <a:r>
              <a:rPr lang="en-US" sz="2400" b="1" dirty="0">
                <a:solidFill>
                  <a:srgbClr val="000000"/>
                </a:solidFill>
                <a:latin typeface="Helvetica Neue" panose="02000503000000020004" pitchFamily="2" charset="0"/>
              </a:rPr>
              <a:t>We visualized the relationship between success rate of each orbit type by bar chat</a:t>
            </a:r>
          </a:p>
          <a:p>
            <a:pPr marL="285750" indent="-285750">
              <a:buFont typeface="Arial" panose="020B0604020202020204" pitchFamily="34" charset="0"/>
              <a:buChar char="•"/>
            </a:pPr>
            <a:r>
              <a:rPr lang="en-US" sz="2400" b="1" dirty="0">
                <a:solidFill>
                  <a:srgbClr val="000000"/>
                </a:solidFill>
                <a:latin typeface="Helvetica Neue" panose="02000503000000020004" pitchFamily="2" charset="0"/>
              </a:rPr>
              <a:t>We observed </a:t>
            </a:r>
            <a:r>
              <a:rPr lang="en-US" sz="2400" b="1" i="0" dirty="0">
                <a:solidFill>
                  <a:srgbClr val="000000"/>
                </a:solidFill>
                <a:effectLst/>
                <a:latin typeface="Helvetica Neue" panose="02000503000000020004" pitchFamily="2" charset="0"/>
              </a:rPr>
              <a:t>launch success yearly trend by line chart</a:t>
            </a:r>
          </a:p>
          <a:p>
            <a:pPr marL="285750" indent="-285750">
              <a:buFont typeface="Arial" panose="020B0604020202020204" pitchFamily="34" charset="0"/>
              <a:buChar char="•"/>
            </a:pPr>
            <a:endParaRPr lang="en-US" sz="2400" b="1" i="0" dirty="0">
              <a:solidFill>
                <a:srgbClr val="000000"/>
              </a:solidFill>
              <a:effectLst/>
              <a:latin typeface="Helvetica Neue" panose="02000503000000020004" pitchFamily="2" charset="0"/>
            </a:endParaRPr>
          </a:p>
          <a:p>
            <a:endParaRPr lang="en-US" sz="2400" b="1" i="0" dirty="0">
              <a:solidFill>
                <a:srgbClr val="000000"/>
              </a:solidFill>
              <a:effectLst/>
              <a:latin typeface="Helvetica Neue" panose="02000503000000020004" pitchFamily="2" charset="0"/>
            </a:endParaRPr>
          </a:p>
          <a:p>
            <a:endParaRPr lang="en-US"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8386" y="1236133"/>
            <a:ext cx="9745589" cy="5621867"/>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SQL queries I performed</a:t>
            </a:r>
          </a:p>
          <a:p>
            <a:pPr>
              <a:lnSpc>
                <a:spcPct val="100000"/>
              </a:lnSpc>
              <a:spcBef>
                <a:spcPts val="1400"/>
              </a:spcBef>
            </a:pPr>
            <a:r>
              <a:rPr lang="en-US" sz="1600" b="1" dirty="0">
                <a:latin typeface="-apple-system"/>
              </a:rPr>
              <a:t> The names of the unique launch sites in the space mission</a:t>
            </a:r>
          </a:p>
          <a:p>
            <a:pPr>
              <a:lnSpc>
                <a:spcPct val="100000"/>
              </a:lnSpc>
              <a:spcBef>
                <a:spcPts val="1400"/>
              </a:spcBef>
            </a:pPr>
            <a:r>
              <a:rPr lang="en-US" sz="1600" b="1" dirty="0">
                <a:latin typeface="-apple-system"/>
              </a:rPr>
              <a:t>5 records where launch sites begin with the string 'CCA’</a:t>
            </a:r>
          </a:p>
          <a:p>
            <a:pPr>
              <a:lnSpc>
                <a:spcPct val="100000"/>
              </a:lnSpc>
              <a:spcBef>
                <a:spcPts val="1400"/>
              </a:spcBef>
            </a:pPr>
            <a:r>
              <a:rPr lang="en-US" sz="1600" b="1" dirty="0">
                <a:latin typeface="-apple-system"/>
              </a:rPr>
              <a:t>The total payload mass carried by boosters launched by NASA (CRS)</a:t>
            </a:r>
          </a:p>
          <a:p>
            <a:pPr>
              <a:lnSpc>
                <a:spcPct val="100000"/>
              </a:lnSpc>
              <a:spcBef>
                <a:spcPts val="1400"/>
              </a:spcBef>
            </a:pPr>
            <a:r>
              <a:rPr lang="en-US" sz="1600" b="1" dirty="0">
                <a:latin typeface="-apple-system"/>
              </a:rPr>
              <a:t>Average payload mass carried by booster version F9 v1.1</a:t>
            </a:r>
          </a:p>
          <a:p>
            <a:pPr>
              <a:lnSpc>
                <a:spcPct val="100000"/>
              </a:lnSpc>
              <a:spcBef>
                <a:spcPts val="1400"/>
              </a:spcBef>
            </a:pPr>
            <a:r>
              <a:rPr lang="en-US" sz="1600" b="1" dirty="0">
                <a:latin typeface="-apple-system"/>
              </a:rPr>
              <a:t>The date when the first successful landing outcome in ground pad was </a:t>
            </a:r>
            <a:r>
              <a:rPr lang="en-US" sz="1600" b="1" dirty="0" err="1">
                <a:latin typeface="-apple-system"/>
              </a:rPr>
              <a:t>acheived</a:t>
            </a:r>
            <a:r>
              <a:rPr lang="en-US" sz="1600" b="1" dirty="0">
                <a:latin typeface="-apple-system"/>
              </a:rPr>
              <a:t>.</a:t>
            </a:r>
          </a:p>
          <a:p>
            <a:pPr>
              <a:lnSpc>
                <a:spcPct val="100000"/>
              </a:lnSpc>
              <a:spcBef>
                <a:spcPts val="1400"/>
              </a:spcBef>
            </a:pPr>
            <a:r>
              <a:rPr lang="en-US" sz="1600" b="1" dirty="0">
                <a:latin typeface="-apple-system"/>
              </a:rPr>
              <a:t>The names of the boosters which have success in drone ship and have payload mass greater than 4000 but less than 6000</a:t>
            </a:r>
          </a:p>
          <a:p>
            <a:pPr>
              <a:lnSpc>
                <a:spcPct val="100000"/>
              </a:lnSpc>
              <a:spcBef>
                <a:spcPts val="1400"/>
              </a:spcBef>
            </a:pPr>
            <a:r>
              <a:rPr lang="en-US" sz="1600" b="1" dirty="0">
                <a:latin typeface="-apple-system"/>
              </a:rPr>
              <a:t>The total number of successful and failure mission outcomes</a:t>
            </a:r>
          </a:p>
          <a:p>
            <a:pPr>
              <a:lnSpc>
                <a:spcPct val="100000"/>
              </a:lnSpc>
              <a:spcBef>
                <a:spcPts val="1400"/>
              </a:spcBef>
            </a:pPr>
            <a:r>
              <a:rPr lang="en-US" sz="1600" b="1" dirty="0">
                <a:latin typeface="-apple-system"/>
              </a:rPr>
              <a:t>The </a:t>
            </a:r>
            <a:r>
              <a:rPr lang="en-US" sz="1600" b="1" dirty="0" err="1">
                <a:latin typeface="-apple-system"/>
              </a:rPr>
              <a:t>booster_versions</a:t>
            </a:r>
            <a:r>
              <a:rPr lang="en-US" sz="1600" b="1" dirty="0">
                <a:latin typeface="-apple-system"/>
              </a:rPr>
              <a:t> which have carried the maximum payload mass</a:t>
            </a:r>
          </a:p>
          <a:p>
            <a:pPr>
              <a:lnSpc>
                <a:spcPct val="100000"/>
              </a:lnSpc>
              <a:spcBef>
                <a:spcPts val="1400"/>
              </a:spcBef>
            </a:pPr>
            <a:r>
              <a:rPr lang="en-US" sz="1600" b="1" dirty="0">
                <a:latin typeface="-apple-system"/>
              </a:rPr>
              <a:t>The failed </a:t>
            </a:r>
            <a:r>
              <a:rPr lang="en-US" sz="1600" b="1" dirty="0" err="1">
                <a:latin typeface="-apple-system"/>
              </a:rPr>
              <a:t>landing_outcomes</a:t>
            </a:r>
            <a:r>
              <a:rPr lang="en-US" sz="1600" b="1" dirty="0">
                <a:latin typeface="-apple-system"/>
              </a:rPr>
              <a:t> in drone ship, their booster versions, and launch site names for in year 2015</a:t>
            </a:r>
          </a:p>
          <a:p>
            <a:pPr>
              <a:lnSpc>
                <a:spcPct val="100000"/>
              </a:lnSpc>
              <a:spcBef>
                <a:spcPts val="1400"/>
              </a:spcBef>
            </a:pPr>
            <a:r>
              <a:rPr lang="en-US" sz="1600" b="1" dirty="0">
                <a:latin typeface="-apple-system"/>
              </a:rPr>
              <a:t>The count of landing outcomes (such as Failure (drone ship) or Success (ground pad)) between the date 2010-06-04 and 2017-03-20 in descending order</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https://github.com/mingluzeng/spaceX_assignment/blob/main/Spacex (1).ipynb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075873"/>
            <a:ext cx="10515600" cy="4351338"/>
          </a:xfrm>
          <a:prstGeom prst="rect">
            <a:avLst/>
          </a:prstGeom>
        </p:spPr>
        <p:txBody>
          <a:bodyPr>
            <a:normAutofit/>
          </a:bodyPr>
          <a:lstStyle/>
          <a:p>
            <a:pPr marL="0" indent="0">
              <a:buNone/>
            </a:pPr>
            <a:endParaRPr lang="en-US" dirty="0"/>
          </a:p>
          <a:p>
            <a:pPr algn="l">
              <a:buFont typeface="Arial" panose="020B0604020202020204" pitchFamily="34" charset="0"/>
              <a:buChar char="•"/>
            </a:pPr>
            <a:r>
              <a:rPr lang="en-US" b="0" i="0" dirty="0">
                <a:effectLst/>
                <a:latin typeface="-apple-system"/>
              </a:rPr>
              <a:t>Mark all launch sites on a folium map</a:t>
            </a:r>
          </a:p>
          <a:p>
            <a:pPr algn="l">
              <a:buFont typeface="Arial" panose="020B0604020202020204" pitchFamily="34" charset="0"/>
              <a:buChar char="•"/>
            </a:pPr>
            <a:r>
              <a:rPr lang="en-US" b="0" i="0" dirty="0">
                <a:effectLst/>
                <a:latin typeface="-apple-system"/>
              </a:rPr>
              <a:t>Mark the success/failed launches for each site on the map</a:t>
            </a:r>
          </a:p>
          <a:p>
            <a:pPr algn="l">
              <a:buFont typeface="Arial" panose="020B0604020202020204" pitchFamily="34" charset="0"/>
              <a:buChar char="•"/>
            </a:pPr>
            <a:r>
              <a:rPr lang="en-US" b="0" i="0" dirty="0">
                <a:effectLst/>
                <a:latin typeface="-apple-system"/>
              </a:rPr>
              <a:t>Calculate the distances between a launch site to its proximities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12" name="TextBox 11">
            <a:extLst>
              <a:ext uri="{FF2B5EF4-FFF2-40B4-BE49-F238E27FC236}">
                <a16:creationId xmlns:a16="http://schemas.microsoft.com/office/drawing/2014/main" id="{ED9FFA24-7CDE-C060-9433-A31EB9285E0C}"/>
              </a:ext>
            </a:extLst>
          </p:cNvPr>
          <p:cNvSpPr txBox="1"/>
          <p:nvPr/>
        </p:nvSpPr>
        <p:spPr>
          <a:xfrm>
            <a:off x="1063256" y="5379242"/>
            <a:ext cx="10222355" cy="369332"/>
          </a:xfrm>
          <a:prstGeom prst="rect">
            <a:avLst/>
          </a:prstGeom>
          <a:noFill/>
        </p:spPr>
        <p:txBody>
          <a:bodyPr wrap="square" rtlCol="0">
            <a:spAutoFit/>
          </a:bodyPr>
          <a:lstStyle/>
          <a:p>
            <a:r>
              <a:rPr lang="en-US" dirty="0">
                <a:hlinkClick r:id="rId4"/>
              </a:rPr>
              <a:t>https://github.com/mingluzeng/spaceX_assignment/blob/main/lab_jupyter_launch_site_location.ipynb</a:t>
            </a:r>
            <a:endParaRPr lang="en-US"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800" dirty="0">
                <a:solidFill>
                  <a:schemeClr val="accent3">
                    <a:lumMod val="25000"/>
                  </a:schemeClr>
                </a:solidFill>
                <a:latin typeface="Abadi" panose="020B0604020104020204" pitchFamily="34" charset="0"/>
              </a:rPr>
              <a:t>We built an interactive dashboard with </a:t>
            </a:r>
            <a:r>
              <a:rPr lang="en-US" sz="2800" dirty="0" err="1">
                <a:solidFill>
                  <a:schemeClr val="accent3">
                    <a:lumMod val="25000"/>
                  </a:schemeClr>
                </a:solidFill>
                <a:latin typeface="Abadi" panose="020B0604020104020204" pitchFamily="34" charset="0"/>
              </a:rPr>
              <a:t>Plotly</a:t>
            </a:r>
            <a:r>
              <a:rPr lang="en-US" sz="2800" dirty="0">
                <a:solidFill>
                  <a:schemeClr val="accent3">
                    <a:lumMod val="25000"/>
                  </a:schemeClr>
                </a:solidFill>
                <a:latin typeface="Abadi" panose="020B0604020104020204" pitchFamily="34" charset="0"/>
              </a:rPr>
              <a:t> dash</a:t>
            </a:r>
          </a:p>
          <a:p>
            <a:pPr>
              <a:lnSpc>
                <a:spcPct val="100000"/>
              </a:lnSpc>
              <a:spcBef>
                <a:spcPts val="1400"/>
              </a:spcBef>
            </a:pPr>
            <a:r>
              <a:rPr lang="en-US" sz="2800" dirty="0">
                <a:solidFill>
                  <a:schemeClr val="accent3">
                    <a:lumMod val="25000"/>
                  </a:schemeClr>
                </a:solidFill>
                <a:latin typeface="Abadi" panose="020B0604020104020204" pitchFamily="34" charset="0"/>
              </a:rPr>
              <a:t>We displayed the total launches by a certain sites by pie chart</a:t>
            </a:r>
          </a:p>
          <a:p>
            <a:pPr>
              <a:lnSpc>
                <a:spcPct val="100000"/>
              </a:lnSpc>
              <a:spcBef>
                <a:spcPts val="1400"/>
              </a:spcBef>
            </a:pPr>
            <a:r>
              <a:rPr lang="en-US" sz="2800" dirty="0">
                <a:solidFill>
                  <a:schemeClr val="accent3">
                    <a:lumMod val="25000"/>
                  </a:schemeClr>
                </a:solidFill>
                <a:latin typeface="Abadi" panose="020B0604020104020204" pitchFamily="34" charset="0"/>
              </a:rPr>
              <a:t>We plotted scatter graph displayed the relationship with Outcome and Payload Mass (Kg) for the different booster version by plotted scatter.</a:t>
            </a:r>
          </a:p>
          <a:p>
            <a:pPr marL="0" indent="0">
              <a:buNone/>
            </a:pPr>
            <a:endParaRPr lang="en-US" dirty="0"/>
          </a:p>
          <a:p>
            <a:pPr marL="0" indent="0">
              <a:buNone/>
            </a:pPr>
            <a:r>
              <a:rPr lang="en-US" dirty="0">
                <a:hlinkClick r:id="rId3"/>
              </a:rPr>
              <a:t>https://github.com/mingluzeng/spaceX_assignment/blob/main/Ploty_Dash.py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EB6B1848-4400-7883-4BF3-5EAF7087121B}"/>
              </a:ext>
            </a:extLst>
          </p:cNvPr>
          <p:cNvSpPr txBox="1"/>
          <p:nvPr/>
        </p:nvSpPr>
        <p:spPr>
          <a:xfrm>
            <a:off x="1676400" y="6104045"/>
            <a:ext cx="7450667" cy="646331"/>
          </a:xfrm>
          <a:prstGeom prst="rect">
            <a:avLst/>
          </a:prstGeom>
          <a:noFill/>
        </p:spPr>
        <p:txBody>
          <a:bodyPr wrap="square" rtlCol="0">
            <a:spAutoFit/>
          </a:bodyPr>
          <a:lstStyle/>
          <a:p>
            <a:r>
              <a:rPr lang="en-US" dirty="0">
                <a:hlinkClick r:id="rId3"/>
              </a:rPr>
              <a:t>https://github.com/mingluzeng/spaceX_assignment/blob/main/SpaceX_Machine Learning Prediction_Part_5.ipynb</a:t>
            </a:r>
            <a:endParaRPr lang="en-US" dirty="0"/>
          </a:p>
        </p:txBody>
      </p:sp>
      <p:graphicFrame>
        <p:nvGraphicFramePr>
          <p:cNvPr id="5" name="Diagram 4">
            <a:extLst>
              <a:ext uri="{FF2B5EF4-FFF2-40B4-BE49-F238E27FC236}">
                <a16:creationId xmlns:a16="http://schemas.microsoft.com/office/drawing/2014/main" id="{00BF81ED-EE1F-4319-FF26-D55D0F12331B}"/>
              </a:ext>
            </a:extLst>
          </p:cNvPr>
          <p:cNvGraphicFramePr/>
          <p:nvPr>
            <p:extLst>
              <p:ext uri="{D42A27DB-BD31-4B8C-83A1-F6EECF244321}">
                <p14:modId xmlns:p14="http://schemas.microsoft.com/office/powerpoint/2010/main" val="1116272118"/>
              </p:ext>
            </p:extLst>
          </p:nvPr>
        </p:nvGraphicFramePr>
        <p:xfrm>
          <a:off x="1963811" y="396586"/>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3E72FA3-BD00-444A-AD9B-E6C3D069C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383151" y="-110141"/>
            <a:ext cx="10506456" cy="204250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kern="1200" dirty="0">
                <a:solidFill>
                  <a:schemeClr val="tx1"/>
                </a:solidFill>
                <a:latin typeface="+mj-lt"/>
                <a:ea typeface="+mj-ea"/>
                <a:cs typeface="+mj-cs"/>
              </a:rPr>
              <a:t>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
        <p:nvSpPr>
          <p:cNvPr id="8" name="TextBox 7">
            <a:extLst>
              <a:ext uri="{FF2B5EF4-FFF2-40B4-BE49-F238E27FC236}">
                <a16:creationId xmlns:a16="http://schemas.microsoft.com/office/drawing/2014/main" id="{C5C716D3-C0DD-F1F4-D1ED-1C46B3FF83E8}"/>
              </a:ext>
            </a:extLst>
          </p:cNvPr>
          <p:cNvSpPr txBox="1"/>
          <p:nvPr/>
        </p:nvSpPr>
        <p:spPr>
          <a:xfrm>
            <a:off x="306951" y="2964022"/>
            <a:ext cx="11568953" cy="2862322"/>
          </a:xfrm>
          <a:prstGeom prst="rect">
            <a:avLst/>
          </a:prstGeom>
          <a:noFill/>
        </p:spPr>
        <p:txBody>
          <a:bodyPr wrap="square" rtlCol="0">
            <a:spAutoFit/>
          </a:bodyPr>
          <a:lstStyle/>
          <a:p>
            <a:pPr marL="342900" indent="-342900">
              <a:buFont typeface="Arial" panose="020B0604020202020204" pitchFamily="34" charset="0"/>
              <a:buChar char="•"/>
            </a:pPr>
            <a:r>
              <a:rPr lang="en-US" sz="2400" dirty="0"/>
              <a:t>Each launch site has different successful rate. And KSC LC-39A has the highest successful rate which is 76.9%.</a:t>
            </a:r>
          </a:p>
          <a:p>
            <a:pPr marL="342900" indent="-342900">
              <a:buFont typeface="Arial" panose="020B0604020202020204" pitchFamily="34" charset="0"/>
              <a:buChar char="•"/>
            </a:pPr>
            <a:r>
              <a:rPr lang="en-US" sz="2400" dirty="0"/>
              <a:t>The successful rate of lighter Payload is higher than heavier Payload</a:t>
            </a:r>
          </a:p>
          <a:p>
            <a:pPr marL="342900" indent="-342900">
              <a:buFont typeface="Arial" panose="020B0604020202020204" pitchFamily="34" charset="0"/>
              <a:buChar char="•"/>
            </a:pPr>
            <a:r>
              <a:rPr lang="en-US" sz="2400" dirty="0"/>
              <a:t>ES-L1, GEO, HEO, SSO have the highest success rate </a:t>
            </a:r>
          </a:p>
          <a:p>
            <a:pPr marL="342900" indent="-342900">
              <a:buFont typeface="Arial" panose="020B0604020202020204" pitchFamily="34" charset="0"/>
              <a:buChar char="•"/>
            </a:pPr>
            <a:r>
              <a:rPr lang="en-US" sz="2400" dirty="0"/>
              <a:t>The successful rate increased significantly in 2013</a:t>
            </a:r>
          </a:p>
          <a:p>
            <a:pPr marL="342900" indent="-342900">
              <a:buFont typeface="Arial" panose="020B0604020202020204" pitchFamily="34" charset="0"/>
              <a:buChar char="•"/>
            </a:pPr>
            <a:r>
              <a:rPr lang="en-US" sz="2400" dirty="0"/>
              <a:t>Decision Tree Classifier has the highest score among four type machine learning</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Flight Number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lnSpcReduction="10000"/>
          </a:bodyPr>
          <a:lstStyle/>
          <a:p>
            <a:pPr>
              <a:spcBef>
                <a:spcPts val="1400"/>
              </a:spcBef>
            </a:pPr>
            <a:r>
              <a:rPr lang="en-US" sz="2000" dirty="0"/>
              <a:t>Launch site of CCAFS SLC 40 is significantly higher than others</a:t>
            </a:r>
          </a:p>
          <a:p>
            <a:pPr marL="0">
              <a:spcBef>
                <a:spcPts val="1400"/>
              </a:spcBef>
            </a:pPr>
            <a:r>
              <a:rPr lang="en-US" sz="2000" dirty="0"/>
              <a:t>The larger the flight amount at a launch site, the greater the success rate at a launch site.</a:t>
            </a:r>
          </a:p>
        </p:txBody>
      </p:sp>
      <p:pic>
        <p:nvPicPr>
          <p:cNvPr id="6" name="Picture 5" descr="Chart, scatter chart&#10;&#10;Description automatically generated">
            <a:extLst>
              <a:ext uri="{FF2B5EF4-FFF2-40B4-BE49-F238E27FC236}">
                <a16:creationId xmlns:a16="http://schemas.microsoft.com/office/drawing/2014/main" id="{6F2E46A7-8F7F-0314-E71A-EC8E51AB6E29}"/>
              </a:ext>
            </a:extLst>
          </p:cNvPr>
          <p:cNvPicPr>
            <a:picLocks noChangeAspect="1"/>
          </p:cNvPicPr>
          <p:nvPr/>
        </p:nvPicPr>
        <p:blipFill>
          <a:blip r:embed="rId2"/>
          <a:stretch>
            <a:fillRect/>
          </a:stretch>
        </p:blipFill>
        <p:spPr>
          <a:xfrm>
            <a:off x="1532258" y="2405149"/>
            <a:ext cx="9121387" cy="38993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lnSpcReduction="10000"/>
          </a:bodyPr>
          <a:lstStyle/>
          <a:p>
            <a:pPr marL="0">
              <a:spcBef>
                <a:spcPts val="1400"/>
              </a:spcBef>
            </a:pPr>
            <a:r>
              <a:rPr lang="en-US" sz="2000" dirty="0"/>
              <a:t>The Majority of loads with lower mass are launched from CCAFS SLC 40</a:t>
            </a:r>
          </a:p>
          <a:p>
            <a:pPr marL="0">
              <a:spcBef>
                <a:spcPts val="1400"/>
              </a:spcBef>
            </a:pPr>
            <a:r>
              <a:rPr lang="en-US" sz="2000" dirty="0"/>
              <a:t>There is no heavy payload(more than 1000KG of VAFB SLC 4E)</a:t>
            </a:r>
          </a:p>
        </p:txBody>
      </p:sp>
      <p:pic>
        <p:nvPicPr>
          <p:cNvPr id="6" name="Picture 5" descr="Chart, scatter chart&#10;&#10;Description automatically generated">
            <a:extLst>
              <a:ext uri="{FF2B5EF4-FFF2-40B4-BE49-F238E27FC236}">
                <a16:creationId xmlns:a16="http://schemas.microsoft.com/office/drawing/2014/main" id="{1D477253-9ECC-BBDF-5FE7-E0ADE3A0165B}"/>
              </a:ext>
            </a:extLst>
          </p:cNvPr>
          <p:cNvPicPr>
            <a:picLocks noChangeAspect="1"/>
          </p:cNvPicPr>
          <p:nvPr/>
        </p:nvPicPr>
        <p:blipFill>
          <a:blip r:embed="rId3"/>
          <a:stretch>
            <a:fillRect/>
          </a:stretch>
        </p:blipFill>
        <p:spPr>
          <a:xfrm>
            <a:off x="2465608" y="2405149"/>
            <a:ext cx="7254686" cy="38993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a:bodyPr>
          <a:lstStyle/>
          <a:p>
            <a:pPr marL="0" algn="ctr">
              <a:spcBef>
                <a:spcPts val="1400"/>
              </a:spcBef>
            </a:pPr>
            <a:r>
              <a:rPr lang="en-US" sz="2000" dirty="0"/>
              <a:t>ES-L1, GEO, HEO, SSO have the highest success rate </a:t>
            </a:r>
          </a:p>
        </p:txBody>
      </p:sp>
      <p:pic>
        <p:nvPicPr>
          <p:cNvPr id="6" name="Picture 5" descr="Chart, bar chart&#10;&#10;Description automatically generated">
            <a:extLst>
              <a:ext uri="{FF2B5EF4-FFF2-40B4-BE49-F238E27FC236}">
                <a16:creationId xmlns:a16="http://schemas.microsoft.com/office/drawing/2014/main" id="{B69AC4D7-C52B-9739-F75B-4845160D23A1}"/>
              </a:ext>
            </a:extLst>
          </p:cNvPr>
          <p:cNvPicPr>
            <a:picLocks noChangeAspect="1"/>
          </p:cNvPicPr>
          <p:nvPr/>
        </p:nvPicPr>
        <p:blipFill>
          <a:blip r:embed="rId2"/>
          <a:stretch>
            <a:fillRect/>
          </a:stretch>
        </p:blipFill>
        <p:spPr>
          <a:xfrm>
            <a:off x="2948279" y="2405149"/>
            <a:ext cx="6289344" cy="38993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Flight Number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285875"/>
            <a:ext cx="10175630" cy="941936"/>
          </a:xfrm>
          <a:prstGeom prst="rect">
            <a:avLst/>
          </a:prstGeom>
        </p:spPr>
        <p:txBody>
          <a:bodyPr vert="horz" lIns="91440" tIns="45720" rIns="91440" bIns="45720" rtlCol="0" anchor="ctr">
            <a:normAutofit/>
          </a:bodyPr>
          <a:lstStyle/>
          <a:p>
            <a:pPr marL="0" algn="ctr">
              <a:spcBef>
                <a:spcPts val="1400"/>
              </a:spcBef>
            </a:pPr>
            <a:r>
              <a:rPr lang="en-US" sz="2000" dirty="0">
                <a:solidFill>
                  <a:schemeClr val="accent3">
                    <a:lumMod val="25000"/>
                  </a:schemeClr>
                </a:solidFill>
                <a:latin typeface="Abadi" panose="020B0604020104020204" pitchFamily="34" charset="0"/>
              </a:rPr>
              <a:t>It displayed successful rate is related to the number of flights in the LEO orbit, and there is no obvious relationship between flight number and the orbit in the GTO orbit</a:t>
            </a:r>
          </a:p>
          <a:p>
            <a:pPr marL="0" algn="ctr">
              <a:spcBef>
                <a:spcPts val="1400"/>
              </a:spcBef>
            </a:pPr>
            <a:endParaRPr lang="en-US" sz="2000" dirty="0"/>
          </a:p>
        </p:txBody>
      </p:sp>
      <p:pic>
        <p:nvPicPr>
          <p:cNvPr id="6" name="Picture 5" descr="Chart, scatter chart&#10;&#10;Description automatically generated">
            <a:extLst>
              <a:ext uri="{FF2B5EF4-FFF2-40B4-BE49-F238E27FC236}">
                <a16:creationId xmlns:a16="http://schemas.microsoft.com/office/drawing/2014/main" id="{BEE8023A-BD1F-4FF7-B7C6-14BC16811666}"/>
              </a:ext>
            </a:extLst>
          </p:cNvPr>
          <p:cNvPicPr>
            <a:picLocks noChangeAspect="1"/>
          </p:cNvPicPr>
          <p:nvPr/>
        </p:nvPicPr>
        <p:blipFill>
          <a:blip r:embed="rId3"/>
          <a:stretch>
            <a:fillRect/>
          </a:stretch>
        </p:blipFill>
        <p:spPr>
          <a:xfrm>
            <a:off x="3403715" y="2405149"/>
            <a:ext cx="5378473" cy="38993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Payload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a:bodyPr>
          <a:lstStyle/>
          <a:p>
            <a:pPr marL="0" algn="ctr">
              <a:spcBef>
                <a:spcPts val="1400"/>
              </a:spcBef>
            </a:pPr>
            <a:r>
              <a:rPr lang="en-US" sz="2000" dirty="0"/>
              <a:t>We can observe the strong correlation between ISS and </a:t>
            </a:r>
            <a:r>
              <a:rPr lang="en-US" sz="2000" dirty="0" err="1"/>
              <a:t>Playload</a:t>
            </a:r>
            <a:r>
              <a:rPr lang="en-US" sz="2000" dirty="0"/>
              <a:t> from 2000 to 3000, and GTO from 3000 to 8000</a:t>
            </a:r>
          </a:p>
        </p:txBody>
      </p:sp>
      <p:pic>
        <p:nvPicPr>
          <p:cNvPr id="6" name="Picture 5" descr="Chart, scatter chart&#10;&#10;Description automatically generated">
            <a:extLst>
              <a:ext uri="{FF2B5EF4-FFF2-40B4-BE49-F238E27FC236}">
                <a16:creationId xmlns:a16="http://schemas.microsoft.com/office/drawing/2014/main" id="{776C3FBA-2727-146F-ED2F-5491C724165F}"/>
              </a:ext>
            </a:extLst>
          </p:cNvPr>
          <p:cNvPicPr>
            <a:picLocks noChangeAspect="1"/>
          </p:cNvPicPr>
          <p:nvPr/>
        </p:nvPicPr>
        <p:blipFill>
          <a:blip r:embed="rId2"/>
          <a:stretch>
            <a:fillRect/>
          </a:stretch>
        </p:blipFill>
        <p:spPr>
          <a:xfrm>
            <a:off x="1661821" y="2405149"/>
            <a:ext cx="8862261" cy="38993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8184" y="1459907"/>
            <a:ext cx="10175630" cy="767904"/>
          </a:xfrm>
          <a:prstGeom prst="rect">
            <a:avLst/>
          </a:prstGeom>
        </p:spPr>
        <p:txBody>
          <a:bodyPr vert="horz" lIns="91440" tIns="45720" rIns="91440" bIns="45720" rtlCol="0" anchor="ctr">
            <a:normAutofit/>
          </a:bodyPr>
          <a:lstStyle/>
          <a:p>
            <a:pPr marL="0" indent="0" algn="ctr">
              <a:spcBef>
                <a:spcPts val="1400"/>
              </a:spcBef>
              <a:buNone/>
            </a:pPr>
            <a:r>
              <a:rPr lang="en-US" sz="1800" b="0" i="0" dirty="0">
                <a:effectLst/>
                <a:latin typeface="-apple-system"/>
              </a:rPr>
              <a:t>you can observe that the </a:t>
            </a:r>
            <a:r>
              <a:rPr lang="en-US" sz="1800" dirty="0">
                <a:latin typeface="-apple-system"/>
              </a:rPr>
              <a:t>S</a:t>
            </a:r>
            <a:r>
              <a:rPr lang="en-US" sz="1800" b="0" i="0" dirty="0">
                <a:effectLst/>
                <a:latin typeface="-apple-system"/>
              </a:rPr>
              <a:t>uccess rate since 2013 kept increasing till 2020</a:t>
            </a:r>
            <a:endParaRPr lang="en-US" sz="1800" dirty="0"/>
          </a:p>
        </p:txBody>
      </p:sp>
      <p:pic>
        <p:nvPicPr>
          <p:cNvPr id="6" name="Picture 5" descr="Chart, line chart&#10;&#10;Description automatically generated">
            <a:extLst>
              <a:ext uri="{FF2B5EF4-FFF2-40B4-BE49-F238E27FC236}">
                <a16:creationId xmlns:a16="http://schemas.microsoft.com/office/drawing/2014/main" id="{14F2CD78-AF4A-DDDE-4CDC-277DBDB19D37}"/>
              </a:ext>
            </a:extLst>
          </p:cNvPr>
          <p:cNvPicPr>
            <a:picLocks noChangeAspect="1"/>
          </p:cNvPicPr>
          <p:nvPr/>
        </p:nvPicPr>
        <p:blipFill>
          <a:blip r:embed="rId2"/>
          <a:stretch>
            <a:fillRect/>
          </a:stretch>
        </p:blipFill>
        <p:spPr>
          <a:xfrm>
            <a:off x="2896728" y="2405149"/>
            <a:ext cx="6392447" cy="389939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836679" y="723898"/>
            <a:ext cx="6002110" cy="14954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3124" y="2397211"/>
            <a:ext cx="6245666" cy="3736890"/>
          </a:xfrm>
          <a:prstGeom prst="rect">
            <a:avLst/>
          </a:prstGeom>
        </p:spPr>
        <p:txBody>
          <a:bodyPr vert="horz" lIns="91440" tIns="45720" rIns="91440" bIns="45720" rtlCol="0">
            <a:normAutofit/>
          </a:bodyPr>
          <a:lstStyle/>
          <a:p>
            <a:pPr>
              <a:spcBef>
                <a:spcPts val="1400"/>
              </a:spcBef>
            </a:pPr>
            <a:r>
              <a:rPr lang="en-US" sz="3200" dirty="0"/>
              <a:t>There are 4 launch sites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24</a:t>
            </a:fld>
            <a:endParaRPr lang="en-US" sz="1200">
              <a:solidFill>
                <a:srgbClr val="FFFFFF"/>
              </a:solidFill>
              <a:latin typeface="Calibri" panose="020F0502020204030204"/>
            </a:endParaRPr>
          </a:p>
        </p:txBody>
      </p:sp>
      <p:pic>
        <p:nvPicPr>
          <p:cNvPr id="6" name="Picture 5">
            <a:extLst>
              <a:ext uri="{FF2B5EF4-FFF2-40B4-BE49-F238E27FC236}">
                <a16:creationId xmlns:a16="http://schemas.microsoft.com/office/drawing/2014/main" id="{CAAF96F8-15B3-34B5-9578-4FBF13F71EA5}"/>
              </a:ext>
            </a:extLst>
          </p:cNvPr>
          <p:cNvPicPr>
            <a:picLocks noChangeAspect="1"/>
          </p:cNvPicPr>
          <p:nvPr/>
        </p:nvPicPr>
        <p:blipFill>
          <a:blip r:embed="rId3"/>
          <a:stretch>
            <a:fillRect/>
          </a:stretch>
        </p:blipFill>
        <p:spPr>
          <a:xfrm>
            <a:off x="5673851" y="1548624"/>
            <a:ext cx="6515100" cy="2933700"/>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000" b="1" i="0" dirty="0">
                <a:effectLst/>
              </a:rPr>
              <a:t>Display 5 records where launch sites begin with the string 'CCA'</a:t>
            </a:r>
            <a:endParaRPr lang="en-US" sz="2000" b="1" i="0">
              <a:effectLst/>
            </a:endParaRPr>
          </a:p>
          <a:p>
            <a:pPr marL="0" algn="ctr">
              <a:spcBef>
                <a:spcPts val="1400"/>
              </a:spcBef>
            </a:pPr>
            <a:endParaRPr lang="en-US" sz="2000"/>
          </a:p>
        </p:txBody>
      </p:sp>
      <p:pic>
        <p:nvPicPr>
          <p:cNvPr id="6" name="Picture 5" descr="Table&#10;&#10;Description automatically generated">
            <a:extLst>
              <a:ext uri="{FF2B5EF4-FFF2-40B4-BE49-F238E27FC236}">
                <a16:creationId xmlns:a16="http://schemas.microsoft.com/office/drawing/2014/main" id="{1B02E602-0612-3227-6963-A7EC8ACD40E1}"/>
              </a:ext>
            </a:extLst>
          </p:cNvPr>
          <p:cNvPicPr>
            <a:picLocks noChangeAspect="1"/>
          </p:cNvPicPr>
          <p:nvPr/>
        </p:nvPicPr>
        <p:blipFill>
          <a:blip r:embed="rId2"/>
          <a:stretch>
            <a:fillRect/>
          </a:stretch>
        </p:blipFill>
        <p:spPr>
          <a:xfrm>
            <a:off x="3403715" y="2405149"/>
            <a:ext cx="5378473" cy="38993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schemeClr val="tx1">
                    <a:tint val="75000"/>
                  </a:schemeClr>
                </a:solidFill>
                <a:latin typeface="+mn-lt"/>
              </a:rPr>
              <a:pPr>
                <a:spcAft>
                  <a:spcPts val="600"/>
                </a:spcAft>
                <a:defRPr/>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F4C891B-62D0-4250-AEB7-0F42BAD78D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838199" y="2228850"/>
            <a:ext cx="10146541" cy="109691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3532241"/>
            <a:ext cx="10144180" cy="2203206"/>
          </a:xfrm>
          <a:prstGeom prst="rect">
            <a:avLst/>
          </a:prstGeom>
        </p:spPr>
        <p:txBody>
          <a:bodyPr vert="horz" lIns="91440" tIns="45720" rIns="91440" bIns="45720" rtlCol="0" anchor="t">
            <a:normAutofit/>
          </a:bodyPr>
          <a:lstStyle/>
          <a:p>
            <a:pPr marL="0">
              <a:spcBef>
                <a:spcPts val="1400"/>
              </a:spcBef>
            </a:pPr>
            <a:r>
              <a:rPr lang="en-US" sz="2000" b="1" i="0" dirty="0">
                <a:effectLst/>
              </a:rPr>
              <a:t>Display the total payload mass carried by boosters launched by NASA (CRS)</a:t>
            </a:r>
          </a:p>
          <a:p>
            <a:pPr marL="0">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pic>
        <p:nvPicPr>
          <p:cNvPr id="6" name="Picture 5" descr="Text&#10;&#10;Description automatically generated with medium confidence">
            <a:extLst>
              <a:ext uri="{FF2B5EF4-FFF2-40B4-BE49-F238E27FC236}">
                <a16:creationId xmlns:a16="http://schemas.microsoft.com/office/drawing/2014/main" id="{BC0CA5DE-0184-FE18-3B61-BD6FC311BA45}"/>
              </a:ext>
            </a:extLst>
          </p:cNvPr>
          <p:cNvPicPr>
            <a:picLocks noChangeAspect="1"/>
          </p:cNvPicPr>
          <p:nvPr/>
        </p:nvPicPr>
        <p:blipFill>
          <a:blip r:embed="rId3"/>
          <a:stretch>
            <a:fillRect/>
          </a:stretch>
        </p:blipFill>
        <p:spPr>
          <a:xfrm>
            <a:off x="1133638" y="4396692"/>
            <a:ext cx="7772400" cy="126668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000" b="1" i="0" dirty="0">
                <a:effectLst/>
              </a:rPr>
              <a:t>Display average payload mass (kg) carried by booster version F9 v1.1</a:t>
            </a:r>
          </a:p>
          <a:p>
            <a:pPr>
              <a:spcBef>
                <a:spcPts val="1400"/>
              </a:spcBef>
            </a:pPr>
            <a:endParaRPr lang="en-US" sz="2000" dirty="0"/>
          </a:p>
        </p:txBody>
      </p:sp>
      <p:pic>
        <p:nvPicPr>
          <p:cNvPr id="6" name="Picture 5" descr="Graphical user interface, text&#10;&#10;Description automatically generated">
            <a:extLst>
              <a:ext uri="{FF2B5EF4-FFF2-40B4-BE49-F238E27FC236}">
                <a16:creationId xmlns:a16="http://schemas.microsoft.com/office/drawing/2014/main" id="{507A8B88-A46B-A985-59F3-BE534E9391FB}"/>
              </a:ext>
            </a:extLst>
          </p:cNvPr>
          <p:cNvPicPr>
            <a:picLocks noChangeAspect="1"/>
          </p:cNvPicPr>
          <p:nvPr/>
        </p:nvPicPr>
        <p:blipFill>
          <a:blip r:embed="rId2"/>
          <a:stretch>
            <a:fillRect/>
          </a:stretch>
        </p:blipFill>
        <p:spPr>
          <a:xfrm>
            <a:off x="835166" y="3513601"/>
            <a:ext cx="10515569" cy="1682491"/>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b="1" dirty="0"/>
              <a:t>T</a:t>
            </a:r>
            <a:r>
              <a:rPr lang="en-US" b="1" i="0" dirty="0">
                <a:effectLst/>
              </a:rPr>
              <a:t>he date when the first successful landing outcome in ground pad was </a:t>
            </a:r>
            <a:r>
              <a:rPr lang="en-US" b="1" dirty="0"/>
              <a:t>2015-12-22</a:t>
            </a:r>
            <a:r>
              <a:rPr lang="en-US" b="1" i="0" dirty="0">
                <a:effectLst/>
              </a:rPr>
              <a:t>.</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pic>
        <p:nvPicPr>
          <p:cNvPr id="7" name="Picture 6" descr="Text&#10;&#10;Description automatically generated">
            <a:extLst>
              <a:ext uri="{FF2B5EF4-FFF2-40B4-BE49-F238E27FC236}">
                <a16:creationId xmlns:a16="http://schemas.microsoft.com/office/drawing/2014/main" id="{8D7C2E4E-400A-9ADB-46D5-1DCD3A439E60}"/>
              </a:ext>
            </a:extLst>
          </p:cNvPr>
          <p:cNvPicPr>
            <a:picLocks noChangeAspect="1"/>
          </p:cNvPicPr>
          <p:nvPr/>
        </p:nvPicPr>
        <p:blipFill>
          <a:blip r:embed="rId2"/>
          <a:stretch>
            <a:fillRect/>
          </a:stretch>
        </p:blipFill>
        <p:spPr>
          <a:xfrm>
            <a:off x="1260389" y="3429000"/>
            <a:ext cx="3831109" cy="206968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r>
              <a:rPr lang="en-US" sz="2000" b="1" i="0" dirty="0">
                <a:effectLst/>
              </a:rPr>
              <a:t>List the names of the boosters which have success in drone ship and have payload mass greater than 4000 but less than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6" name="Picture 5" descr="Graphical user interface, text, application&#10;&#10;Description automatically generated with medium confidence">
            <a:extLst>
              <a:ext uri="{FF2B5EF4-FFF2-40B4-BE49-F238E27FC236}">
                <a16:creationId xmlns:a16="http://schemas.microsoft.com/office/drawing/2014/main" id="{DBD6A7D3-9B07-05A6-7527-906213BC3FD2}"/>
              </a:ext>
            </a:extLst>
          </p:cNvPr>
          <p:cNvPicPr>
            <a:picLocks noChangeAspect="1"/>
          </p:cNvPicPr>
          <p:nvPr/>
        </p:nvPicPr>
        <p:blipFill>
          <a:blip r:embed="rId2"/>
          <a:stretch>
            <a:fillRect/>
          </a:stretch>
        </p:blipFill>
        <p:spPr>
          <a:xfrm>
            <a:off x="1001485" y="2660650"/>
            <a:ext cx="2672443" cy="29941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91734"/>
            <a:ext cx="10499069" cy="483547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and Preparing Data</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a:t>
            </a:r>
            <a:r>
              <a:rPr lang="en-US" sz="1800" dirty="0" err="1">
                <a:solidFill>
                  <a:schemeClr val="accent3">
                    <a:lumMod val="25000"/>
                  </a:schemeClr>
                </a:solidFill>
                <a:latin typeface="Abadi" panose="020B0604020104020204" pitchFamily="34" charset="0"/>
              </a:rPr>
              <a:t>sql</a:t>
            </a:r>
            <a:r>
              <a:rPr lang="en-US" sz="1800" dirty="0">
                <a:solidFill>
                  <a:schemeClr val="accent3">
                    <a:lumMod val="25000"/>
                  </a:schemeClr>
                </a:solidFill>
                <a:latin typeface="Abadi" panose="020B0604020104020204" pitchFamily="34" charset="0"/>
              </a:rPr>
              <a:t>, with Data Visualization, with Folium, with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 Logistic Regression, Support Vector Machine, Decision Tree, KNN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 using classification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000" b="1" i="0">
                <a:effectLst/>
              </a:rPr>
              <a:t>List the total number of successful and failure mission outcomes</a:t>
            </a:r>
          </a:p>
          <a:p>
            <a:pPr>
              <a:spcBef>
                <a:spcPts val="1400"/>
              </a:spcBef>
            </a:pPr>
            <a:endParaRPr lang="en-US" sz="2000"/>
          </a:p>
        </p:txBody>
      </p:sp>
      <p:pic>
        <p:nvPicPr>
          <p:cNvPr id="6" name="Picture 5" descr="Graphical user interface, text, application&#10;&#10;Description automatically generated">
            <a:extLst>
              <a:ext uri="{FF2B5EF4-FFF2-40B4-BE49-F238E27FC236}">
                <a16:creationId xmlns:a16="http://schemas.microsoft.com/office/drawing/2014/main" id="{21360055-6D09-006C-981E-FC88EE16D3A2}"/>
              </a:ext>
            </a:extLst>
          </p:cNvPr>
          <p:cNvPicPr>
            <a:picLocks noChangeAspect="1"/>
          </p:cNvPicPr>
          <p:nvPr/>
        </p:nvPicPr>
        <p:blipFill>
          <a:blip r:embed="rId2"/>
          <a:stretch>
            <a:fillRect/>
          </a:stretch>
        </p:blipFill>
        <p:spPr>
          <a:xfrm>
            <a:off x="835166" y="2974679"/>
            <a:ext cx="10515569" cy="276033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1008184" y="174032"/>
            <a:ext cx="10175631" cy="1111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kern="1200">
                <a:solidFill>
                  <a:schemeClr val="tx1"/>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8184" y="1459907"/>
            <a:ext cx="10175630" cy="767904"/>
          </a:xfrm>
          <a:prstGeom prst="rect">
            <a:avLst/>
          </a:prstGeom>
        </p:spPr>
        <p:txBody>
          <a:bodyPr vert="horz" lIns="91440" tIns="45720" rIns="91440" bIns="45720" rtlCol="0" anchor="ctr">
            <a:normAutofit/>
          </a:bodyPr>
          <a:lstStyle/>
          <a:p>
            <a:pPr algn="ctr">
              <a:spcBef>
                <a:spcPts val="1400"/>
              </a:spcBef>
            </a:pPr>
            <a:r>
              <a:rPr lang="en-US" sz="2000" b="1"/>
              <a:t>T</a:t>
            </a:r>
            <a:r>
              <a:rPr lang="en-US" sz="2000" b="1" i="0">
                <a:effectLst/>
              </a:rPr>
              <a:t>he names of the booster_versions which have carried the maximum payload mass.</a:t>
            </a:r>
          </a:p>
          <a:p>
            <a:pPr algn="ctr">
              <a:spcBef>
                <a:spcPts val="1400"/>
              </a:spcBef>
            </a:pPr>
            <a:endParaRPr lang="en-US" sz="2000"/>
          </a:p>
        </p:txBody>
      </p:sp>
      <p:pic>
        <p:nvPicPr>
          <p:cNvPr id="6" name="Picture 5" descr="Graphical user interface, text&#10;&#10;Description automatically generated">
            <a:extLst>
              <a:ext uri="{FF2B5EF4-FFF2-40B4-BE49-F238E27FC236}">
                <a16:creationId xmlns:a16="http://schemas.microsoft.com/office/drawing/2014/main" id="{E4C84A13-83BA-0AEC-DDA1-2BA0B80DC7B7}"/>
              </a:ext>
            </a:extLst>
          </p:cNvPr>
          <p:cNvPicPr>
            <a:picLocks noChangeAspect="1"/>
          </p:cNvPicPr>
          <p:nvPr/>
        </p:nvPicPr>
        <p:blipFill>
          <a:blip r:embed="rId2"/>
          <a:stretch>
            <a:fillRect/>
          </a:stretch>
        </p:blipFill>
        <p:spPr>
          <a:xfrm>
            <a:off x="1831320" y="2405149"/>
            <a:ext cx="8523262" cy="389939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000" b="1" i="0">
                <a:effectLst/>
              </a:rPr>
              <a:t> The failed landing_outcomes in drone ship, their booster versions, and launch site names for in year 2015</a:t>
            </a:r>
          </a:p>
          <a:p>
            <a:pPr>
              <a:spcBef>
                <a:spcPts val="1400"/>
              </a:spcBef>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pic>
        <p:nvPicPr>
          <p:cNvPr id="7" name="Picture 6" descr="Text&#10;&#10;Description automatically generated with medium confidence">
            <a:extLst>
              <a:ext uri="{FF2B5EF4-FFF2-40B4-BE49-F238E27FC236}">
                <a16:creationId xmlns:a16="http://schemas.microsoft.com/office/drawing/2014/main" id="{77441BB5-DD8F-B2A8-3A33-D9A3E7F19352}"/>
              </a:ext>
            </a:extLst>
          </p:cNvPr>
          <p:cNvPicPr>
            <a:picLocks noChangeAspect="1"/>
          </p:cNvPicPr>
          <p:nvPr/>
        </p:nvPicPr>
        <p:blipFill>
          <a:blip r:embed="rId2"/>
          <a:stretch>
            <a:fillRect/>
          </a:stretch>
        </p:blipFill>
        <p:spPr>
          <a:xfrm>
            <a:off x="1213756" y="2780715"/>
            <a:ext cx="7138243" cy="143205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000" b="1" i="0">
                <a:effectLst/>
              </a:rPr>
              <a:t>Rank the count of landing outcomes (such as Failure (drone ship) or Success (ground pad)) between the date 2010-06-04 and 2017-03-20, in descending order</a:t>
            </a:r>
          </a:p>
          <a:p>
            <a:pPr>
              <a:spcBef>
                <a:spcPts val="1400"/>
              </a:spcBef>
            </a:pPr>
            <a:endParaRPr lang="en-US" sz="200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pic>
        <p:nvPicPr>
          <p:cNvPr id="7" name="Picture 6" descr="Table&#10;&#10;Description automatically generated with medium confidence">
            <a:extLst>
              <a:ext uri="{FF2B5EF4-FFF2-40B4-BE49-F238E27FC236}">
                <a16:creationId xmlns:a16="http://schemas.microsoft.com/office/drawing/2014/main" id="{C3849D60-E104-E729-B421-C687BD55BD78}"/>
              </a:ext>
            </a:extLst>
          </p:cNvPr>
          <p:cNvPicPr>
            <a:picLocks noChangeAspect="1"/>
          </p:cNvPicPr>
          <p:nvPr/>
        </p:nvPicPr>
        <p:blipFill>
          <a:blip r:embed="rId2"/>
          <a:stretch>
            <a:fillRect/>
          </a:stretch>
        </p:blipFill>
        <p:spPr>
          <a:xfrm>
            <a:off x="1141184" y="2283919"/>
            <a:ext cx="3381829" cy="399195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chemeClr val="tx1"/>
                </a:solidFill>
                <a:latin typeface="+mj-lt"/>
                <a:ea typeface="+mj-ea"/>
                <a:cs typeface="+mj-cs"/>
              </a:rPr>
              <a:t>All Launch sites</a:t>
            </a:r>
            <a:endParaRPr lang="en-US" kern="1200" dirty="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ct val="0"/>
              </a:spcBef>
              <a:spcAft>
                <a:spcPts val="600"/>
              </a:spcAft>
            </a:pPr>
            <a:r>
              <a:rPr lang="en-US" dirty="0">
                <a:latin typeface="+mj-lt"/>
                <a:ea typeface="+mj-ea"/>
                <a:cs typeface="+mj-cs"/>
              </a:rPr>
              <a:t>launch sites are often located off the coast</a:t>
            </a:r>
          </a:p>
        </p:txBody>
      </p:sp>
      <p:pic>
        <p:nvPicPr>
          <p:cNvPr id="6" name="Picture 5" descr="Map&#10;&#10;Description automatically generated">
            <a:extLst>
              <a:ext uri="{FF2B5EF4-FFF2-40B4-BE49-F238E27FC236}">
                <a16:creationId xmlns:a16="http://schemas.microsoft.com/office/drawing/2014/main" id="{9110AE6B-A7FE-F03C-2586-0D5A17FE3AF5}"/>
              </a:ext>
            </a:extLst>
          </p:cNvPr>
          <p:cNvPicPr>
            <a:picLocks noChangeAspect="1"/>
          </p:cNvPicPr>
          <p:nvPr/>
        </p:nvPicPr>
        <p:blipFill>
          <a:blip r:embed="rId3"/>
          <a:stretch>
            <a:fillRect/>
          </a:stretch>
        </p:blipFill>
        <p:spPr>
          <a:xfrm>
            <a:off x="2499038" y="2405149"/>
            <a:ext cx="7187825" cy="3899395"/>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chemeClr val="tx1"/>
                </a:solidFill>
                <a:latin typeface="+mj-lt"/>
                <a:ea typeface="+mj-ea"/>
                <a:cs typeface="+mj-cs"/>
              </a:rPr>
              <a:t>The success/failed launch sites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000" dirty="0"/>
              <a:t>The green markers means successful, and the red markers means failed</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pic>
        <p:nvPicPr>
          <p:cNvPr id="6" name="Picture 5" descr="A picture containing text, clock&#10;&#10;Description automatically generated">
            <a:extLst>
              <a:ext uri="{FF2B5EF4-FFF2-40B4-BE49-F238E27FC236}">
                <a16:creationId xmlns:a16="http://schemas.microsoft.com/office/drawing/2014/main" id="{460F7EA1-2978-17F2-2170-5BAA169F5B4A}"/>
              </a:ext>
            </a:extLst>
          </p:cNvPr>
          <p:cNvPicPr>
            <a:picLocks noChangeAspect="1"/>
          </p:cNvPicPr>
          <p:nvPr/>
        </p:nvPicPr>
        <p:blipFill>
          <a:blip r:embed="rId2"/>
          <a:stretch>
            <a:fillRect/>
          </a:stretch>
        </p:blipFill>
        <p:spPr>
          <a:xfrm>
            <a:off x="929716" y="2611315"/>
            <a:ext cx="2311400" cy="3060700"/>
          </a:xfrm>
          <a:prstGeom prst="rect">
            <a:avLst/>
          </a:prstGeom>
        </p:spPr>
      </p:pic>
      <p:sp>
        <p:nvSpPr>
          <p:cNvPr id="7" name="TextBox 6">
            <a:extLst>
              <a:ext uri="{FF2B5EF4-FFF2-40B4-BE49-F238E27FC236}">
                <a16:creationId xmlns:a16="http://schemas.microsoft.com/office/drawing/2014/main" id="{656835FB-3786-1DC6-789C-4314F1213968}"/>
              </a:ext>
            </a:extLst>
          </p:cNvPr>
          <p:cNvSpPr txBox="1"/>
          <p:nvPr/>
        </p:nvSpPr>
        <p:spPr>
          <a:xfrm>
            <a:off x="395416" y="5672015"/>
            <a:ext cx="3212757" cy="369332"/>
          </a:xfrm>
          <a:prstGeom prst="rect">
            <a:avLst/>
          </a:prstGeom>
          <a:noFill/>
        </p:spPr>
        <p:txBody>
          <a:bodyPr wrap="square" rtlCol="0">
            <a:spAutoFit/>
          </a:bodyPr>
          <a:lstStyle/>
          <a:p>
            <a:r>
              <a:rPr lang="en-US" dirty="0"/>
              <a:t>California Launch site</a:t>
            </a:r>
          </a:p>
        </p:txBody>
      </p:sp>
      <p:pic>
        <p:nvPicPr>
          <p:cNvPr id="10" name="Picture 9" descr="Diagram&#10;&#10;Description automatically generated">
            <a:extLst>
              <a:ext uri="{FF2B5EF4-FFF2-40B4-BE49-F238E27FC236}">
                <a16:creationId xmlns:a16="http://schemas.microsoft.com/office/drawing/2014/main" id="{F2D9B82F-F472-5915-6427-E4C6FBBC6323}"/>
              </a:ext>
            </a:extLst>
          </p:cNvPr>
          <p:cNvPicPr>
            <a:picLocks noChangeAspect="1"/>
          </p:cNvPicPr>
          <p:nvPr/>
        </p:nvPicPr>
        <p:blipFill>
          <a:blip r:embed="rId3"/>
          <a:stretch>
            <a:fillRect/>
          </a:stretch>
        </p:blipFill>
        <p:spPr>
          <a:xfrm>
            <a:off x="5676900" y="2965622"/>
            <a:ext cx="2311400" cy="2338216"/>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36D0C8E9-9679-FD4B-A9FE-7E86BF0C752B}"/>
              </a:ext>
            </a:extLst>
          </p:cNvPr>
          <p:cNvPicPr>
            <a:picLocks noChangeAspect="1"/>
          </p:cNvPicPr>
          <p:nvPr/>
        </p:nvPicPr>
        <p:blipFill>
          <a:blip r:embed="rId4"/>
          <a:stretch>
            <a:fillRect/>
          </a:stretch>
        </p:blipFill>
        <p:spPr>
          <a:xfrm>
            <a:off x="8018526" y="2928938"/>
            <a:ext cx="2070100" cy="2374900"/>
          </a:xfrm>
          <a:prstGeom prst="rect">
            <a:avLst/>
          </a:prstGeom>
        </p:spPr>
      </p:pic>
      <p:pic>
        <p:nvPicPr>
          <p:cNvPr id="15" name="Picture 14" descr="A picture containing clock&#10;&#10;Description automatically generated">
            <a:extLst>
              <a:ext uri="{FF2B5EF4-FFF2-40B4-BE49-F238E27FC236}">
                <a16:creationId xmlns:a16="http://schemas.microsoft.com/office/drawing/2014/main" id="{48D61368-A560-73B6-529E-6639102C6B43}"/>
              </a:ext>
            </a:extLst>
          </p:cNvPr>
          <p:cNvPicPr>
            <a:picLocks noChangeAspect="1"/>
          </p:cNvPicPr>
          <p:nvPr/>
        </p:nvPicPr>
        <p:blipFill>
          <a:blip r:embed="rId5"/>
          <a:stretch>
            <a:fillRect/>
          </a:stretch>
        </p:blipFill>
        <p:spPr>
          <a:xfrm>
            <a:off x="10136810" y="2965622"/>
            <a:ext cx="2052142" cy="2338216"/>
          </a:xfrm>
          <a:prstGeom prst="rect">
            <a:avLst/>
          </a:prstGeom>
        </p:spPr>
      </p:pic>
      <p:sp>
        <p:nvSpPr>
          <p:cNvPr id="16" name="TextBox 15">
            <a:extLst>
              <a:ext uri="{FF2B5EF4-FFF2-40B4-BE49-F238E27FC236}">
                <a16:creationId xmlns:a16="http://schemas.microsoft.com/office/drawing/2014/main" id="{7322640E-8342-AECA-D9E9-ECD35E95DB0C}"/>
              </a:ext>
            </a:extLst>
          </p:cNvPr>
          <p:cNvSpPr txBox="1"/>
          <p:nvPr/>
        </p:nvSpPr>
        <p:spPr>
          <a:xfrm>
            <a:off x="5676900" y="5672015"/>
            <a:ext cx="6053546" cy="369332"/>
          </a:xfrm>
          <a:prstGeom prst="rect">
            <a:avLst/>
          </a:prstGeom>
          <a:noFill/>
        </p:spPr>
        <p:txBody>
          <a:bodyPr wrap="square" rtlCol="0">
            <a:spAutoFit/>
          </a:bodyPr>
          <a:lstStyle/>
          <a:p>
            <a:r>
              <a:rPr lang="en-US" dirty="0"/>
              <a:t>Florida Launch sites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5155" y="552906"/>
            <a:ext cx="5165936" cy="1674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10000"/>
              </a:lnSpc>
              <a:spcBef>
                <a:spcPts val="1400"/>
              </a:spcBef>
              <a:spcAft>
                <a:spcPts val="600"/>
              </a:spcAft>
            </a:pPr>
            <a:r>
              <a:rPr lang="en-US" sz="3600" dirty="0">
                <a:solidFill>
                  <a:schemeClr val="tx1"/>
                </a:solidFill>
                <a:latin typeface="+mj-lt"/>
                <a:ea typeface="+mn-ea"/>
                <a:cs typeface="+mn-cs"/>
              </a:rPr>
              <a:t>The Distances Between a Launch Site to Its Proximities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190909" y="552906"/>
            <a:ext cx="5159825" cy="1674905"/>
          </a:xfrm>
          <a:prstGeom prst="rect">
            <a:avLst/>
          </a:prstGeom>
        </p:spPr>
        <p:txBody>
          <a:bodyPr vert="horz" lIns="91440" tIns="45720" rIns="91440" bIns="45720" rtlCol="0" anchor="ctr">
            <a:normAutofit/>
          </a:bodyPr>
          <a:lstStyle/>
          <a:p>
            <a:pPr>
              <a:spcBef>
                <a:spcPts val="1400"/>
              </a:spcBef>
            </a:pPr>
            <a:r>
              <a:rPr lang="en-US" sz="2400" dirty="0"/>
              <a:t>Launch sites are in close to coastline, and keep certain distance away from railways, highway and cities.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pic>
        <p:nvPicPr>
          <p:cNvPr id="6" name="Picture 5" descr="A picture containing text, thermometer, device&#10;&#10;Description automatically generated">
            <a:extLst>
              <a:ext uri="{FF2B5EF4-FFF2-40B4-BE49-F238E27FC236}">
                <a16:creationId xmlns:a16="http://schemas.microsoft.com/office/drawing/2014/main" id="{A257314D-CD94-C24D-C0A6-2AAB25D0D3D9}"/>
              </a:ext>
            </a:extLst>
          </p:cNvPr>
          <p:cNvPicPr>
            <a:picLocks noChangeAspect="1"/>
          </p:cNvPicPr>
          <p:nvPr/>
        </p:nvPicPr>
        <p:blipFill>
          <a:blip r:embed="rId2"/>
          <a:stretch>
            <a:fillRect/>
          </a:stretch>
        </p:blipFill>
        <p:spPr>
          <a:xfrm>
            <a:off x="1208532" y="2458720"/>
            <a:ext cx="1143000" cy="1574800"/>
          </a:xfrm>
          <a:prstGeom prst="rect">
            <a:avLst/>
          </a:prstGeom>
        </p:spPr>
      </p:pic>
      <p:sp>
        <p:nvSpPr>
          <p:cNvPr id="7" name="TextBox 6">
            <a:extLst>
              <a:ext uri="{FF2B5EF4-FFF2-40B4-BE49-F238E27FC236}">
                <a16:creationId xmlns:a16="http://schemas.microsoft.com/office/drawing/2014/main" id="{4BECF488-E311-DE51-29ED-A49F310D1DD2}"/>
              </a:ext>
            </a:extLst>
          </p:cNvPr>
          <p:cNvSpPr txBox="1"/>
          <p:nvPr/>
        </p:nvSpPr>
        <p:spPr>
          <a:xfrm>
            <a:off x="938784" y="4185134"/>
            <a:ext cx="1962912" cy="369332"/>
          </a:xfrm>
          <a:prstGeom prst="rect">
            <a:avLst/>
          </a:prstGeom>
          <a:noFill/>
        </p:spPr>
        <p:txBody>
          <a:bodyPr wrap="square" rtlCol="0">
            <a:spAutoFit/>
          </a:bodyPr>
          <a:lstStyle/>
          <a:p>
            <a:r>
              <a:rPr lang="en-US" dirty="0"/>
              <a:t>railway</a:t>
            </a:r>
          </a:p>
        </p:txBody>
      </p:sp>
      <p:pic>
        <p:nvPicPr>
          <p:cNvPr id="10" name="Picture 9" descr="Diagram&#10;&#10;Description automatically generated">
            <a:extLst>
              <a:ext uri="{FF2B5EF4-FFF2-40B4-BE49-F238E27FC236}">
                <a16:creationId xmlns:a16="http://schemas.microsoft.com/office/drawing/2014/main" id="{AD6C04EE-1B69-5691-8CA9-DCDD1ABA8070}"/>
              </a:ext>
            </a:extLst>
          </p:cNvPr>
          <p:cNvPicPr>
            <a:picLocks noChangeAspect="1"/>
          </p:cNvPicPr>
          <p:nvPr/>
        </p:nvPicPr>
        <p:blipFill>
          <a:blip r:embed="rId3"/>
          <a:stretch>
            <a:fillRect/>
          </a:stretch>
        </p:blipFill>
        <p:spPr>
          <a:xfrm>
            <a:off x="2114296" y="2852027"/>
            <a:ext cx="1574800" cy="838200"/>
          </a:xfrm>
          <a:prstGeom prst="rect">
            <a:avLst/>
          </a:prstGeom>
        </p:spPr>
      </p:pic>
      <p:sp>
        <p:nvSpPr>
          <p:cNvPr id="11" name="TextBox 10">
            <a:extLst>
              <a:ext uri="{FF2B5EF4-FFF2-40B4-BE49-F238E27FC236}">
                <a16:creationId xmlns:a16="http://schemas.microsoft.com/office/drawing/2014/main" id="{E1825860-7A7D-50F0-CACC-9E824DB0193D}"/>
              </a:ext>
            </a:extLst>
          </p:cNvPr>
          <p:cNvSpPr txBox="1"/>
          <p:nvPr/>
        </p:nvSpPr>
        <p:spPr>
          <a:xfrm>
            <a:off x="2213864" y="4096307"/>
            <a:ext cx="1475232" cy="369332"/>
          </a:xfrm>
          <a:prstGeom prst="rect">
            <a:avLst/>
          </a:prstGeom>
          <a:noFill/>
        </p:spPr>
        <p:txBody>
          <a:bodyPr wrap="square" rtlCol="0">
            <a:spAutoFit/>
          </a:bodyPr>
          <a:lstStyle/>
          <a:p>
            <a:r>
              <a:rPr lang="en-US" dirty="0"/>
              <a:t>highway</a:t>
            </a:r>
          </a:p>
        </p:txBody>
      </p:sp>
      <p:pic>
        <p:nvPicPr>
          <p:cNvPr id="14" name="Picture 13" descr="Diagram&#10;&#10;Description automatically generated">
            <a:extLst>
              <a:ext uri="{FF2B5EF4-FFF2-40B4-BE49-F238E27FC236}">
                <a16:creationId xmlns:a16="http://schemas.microsoft.com/office/drawing/2014/main" id="{4B275D7C-27E8-D530-3699-F73DE817A9DD}"/>
              </a:ext>
            </a:extLst>
          </p:cNvPr>
          <p:cNvPicPr>
            <a:picLocks noChangeAspect="1"/>
          </p:cNvPicPr>
          <p:nvPr/>
        </p:nvPicPr>
        <p:blipFill>
          <a:blip r:embed="rId4"/>
          <a:stretch>
            <a:fillRect/>
          </a:stretch>
        </p:blipFill>
        <p:spPr>
          <a:xfrm>
            <a:off x="3699256" y="2458718"/>
            <a:ext cx="2396744" cy="1574801"/>
          </a:xfrm>
          <a:prstGeom prst="rect">
            <a:avLst/>
          </a:prstGeom>
        </p:spPr>
      </p:pic>
      <p:sp>
        <p:nvSpPr>
          <p:cNvPr id="15" name="TextBox 14">
            <a:extLst>
              <a:ext uri="{FF2B5EF4-FFF2-40B4-BE49-F238E27FC236}">
                <a16:creationId xmlns:a16="http://schemas.microsoft.com/office/drawing/2014/main" id="{32ED9583-7322-187B-EE5D-F86FBEF1C96B}"/>
              </a:ext>
            </a:extLst>
          </p:cNvPr>
          <p:cNvSpPr txBox="1"/>
          <p:nvPr/>
        </p:nvSpPr>
        <p:spPr>
          <a:xfrm>
            <a:off x="3828288" y="4185134"/>
            <a:ext cx="1694688" cy="369332"/>
          </a:xfrm>
          <a:prstGeom prst="rect">
            <a:avLst/>
          </a:prstGeom>
          <a:noFill/>
        </p:spPr>
        <p:txBody>
          <a:bodyPr wrap="square" rtlCol="0">
            <a:spAutoFit/>
          </a:bodyPr>
          <a:lstStyle/>
          <a:p>
            <a:r>
              <a:rPr lang="en-US" dirty="0"/>
              <a:t>Coast</a:t>
            </a:r>
          </a:p>
        </p:txBody>
      </p:sp>
      <p:pic>
        <p:nvPicPr>
          <p:cNvPr id="17" name="Picture 16" descr="A close-up of a map&#10;&#10;Description automatically generated with medium confidence">
            <a:extLst>
              <a:ext uri="{FF2B5EF4-FFF2-40B4-BE49-F238E27FC236}">
                <a16:creationId xmlns:a16="http://schemas.microsoft.com/office/drawing/2014/main" id="{4C1DE362-5D44-E619-E289-F703D6C811A3}"/>
              </a:ext>
            </a:extLst>
          </p:cNvPr>
          <p:cNvPicPr>
            <a:picLocks noChangeAspect="1"/>
          </p:cNvPicPr>
          <p:nvPr/>
        </p:nvPicPr>
        <p:blipFill>
          <a:blip r:embed="rId5"/>
          <a:stretch>
            <a:fillRect/>
          </a:stretch>
        </p:blipFill>
        <p:spPr>
          <a:xfrm>
            <a:off x="6106160" y="2668268"/>
            <a:ext cx="1790700" cy="1155700"/>
          </a:xfrm>
          <a:prstGeom prst="rect">
            <a:avLst/>
          </a:prstGeom>
        </p:spPr>
      </p:pic>
      <p:sp>
        <p:nvSpPr>
          <p:cNvPr id="18" name="TextBox 17">
            <a:extLst>
              <a:ext uri="{FF2B5EF4-FFF2-40B4-BE49-F238E27FC236}">
                <a16:creationId xmlns:a16="http://schemas.microsoft.com/office/drawing/2014/main" id="{7F334ADA-3762-FF1C-37FE-517F39A47566}"/>
              </a:ext>
            </a:extLst>
          </p:cNvPr>
          <p:cNvSpPr txBox="1"/>
          <p:nvPr/>
        </p:nvSpPr>
        <p:spPr>
          <a:xfrm>
            <a:off x="6374892" y="4185134"/>
            <a:ext cx="1501140" cy="369332"/>
          </a:xfrm>
          <a:prstGeom prst="rect">
            <a:avLst/>
          </a:prstGeom>
          <a:noFill/>
        </p:spPr>
        <p:txBody>
          <a:bodyPr wrap="square" rtlCol="0">
            <a:spAutoFit/>
          </a:bodyPr>
          <a:lstStyle/>
          <a:p>
            <a:r>
              <a:rPr lang="en-US" dirty="0"/>
              <a:t>City</a:t>
            </a:r>
          </a:p>
        </p:txBody>
      </p:sp>
      <p:pic>
        <p:nvPicPr>
          <p:cNvPr id="20" name="Picture 19" descr="Diagram&#10;&#10;Description automatically generated">
            <a:extLst>
              <a:ext uri="{FF2B5EF4-FFF2-40B4-BE49-F238E27FC236}">
                <a16:creationId xmlns:a16="http://schemas.microsoft.com/office/drawing/2014/main" id="{37CA1BBA-EC8C-E81E-A07A-CA05FFBB26DD}"/>
              </a:ext>
            </a:extLst>
          </p:cNvPr>
          <p:cNvPicPr>
            <a:picLocks noChangeAspect="1"/>
          </p:cNvPicPr>
          <p:nvPr/>
        </p:nvPicPr>
        <p:blipFill>
          <a:blip r:embed="rId6"/>
          <a:stretch>
            <a:fillRect/>
          </a:stretch>
        </p:blipFill>
        <p:spPr>
          <a:xfrm>
            <a:off x="7935976" y="2668268"/>
            <a:ext cx="2413000" cy="1130300"/>
          </a:xfrm>
          <a:prstGeom prst="rect">
            <a:avLst/>
          </a:prstGeom>
        </p:spPr>
      </p:pic>
      <p:sp>
        <p:nvSpPr>
          <p:cNvPr id="21" name="TextBox 20">
            <a:extLst>
              <a:ext uri="{FF2B5EF4-FFF2-40B4-BE49-F238E27FC236}">
                <a16:creationId xmlns:a16="http://schemas.microsoft.com/office/drawing/2014/main" id="{F3A322D5-04B5-1915-E733-C0CC9A36D830}"/>
              </a:ext>
            </a:extLst>
          </p:cNvPr>
          <p:cNvSpPr txBox="1"/>
          <p:nvPr/>
        </p:nvSpPr>
        <p:spPr>
          <a:xfrm>
            <a:off x="8229600" y="4033519"/>
            <a:ext cx="1853184" cy="369332"/>
          </a:xfrm>
          <a:prstGeom prst="rect">
            <a:avLst/>
          </a:prstGeom>
          <a:noFill/>
        </p:spPr>
        <p:txBody>
          <a:bodyPr wrap="square" rtlCol="0">
            <a:spAutoFit/>
          </a:bodyPr>
          <a:lstStyle/>
          <a:p>
            <a:r>
              <a:rPr lang="en-US" dirty="0"/>
              <a:t>Coastline</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pic>
        <p:nvPicPr>
          <p:cNvPr id="6" name="Picture 5" descr="Chart, pie chart&#10;&#10;Description automatically generated">
            <a:extLst>
              <a:ext uri="{FF2B5EF4-FFF2-40B4-BE49-F238E27FC236}">
                <a16:creationId xmlns:a16="http://schemas.microsoft.com/office/drawing/2014/main" id="{A28E7843-244C-D2BA-61DC-15E80740FD15}"/>
              </a:ext>
            </a:extLst>
          </p:cNvPr>
          <p:cNvPicPr>
            <a:picLocks noChangeAspect="1"/>
          </p:cNvPicPr>
          <p:nvPr/>
        </p:nvPicPr>
        <p:blipFill>
          <a:blip r:embed="rId2"/>
          <a:stretch>
            <a:fillRect/>
          </a:stretch>
        </p:blipFill>
        <p:spPr>
          <a:xfrm>
            <a:off x="1721922" y="1800445"/>
            <a:ext cx="7772400" cy="3257109"/>
          </a:xfrm>
          <a:prstGeom prst="rect">
            <a:avLst/>
          </a:prstGeom>
        </p:spPr>
      </p:pic>
      <p:sp>
        <p:nvSpPr>
          <p:cNvPr id="7" name="TextBox 6">
            <a:extLst>
              <a:ext uri="{FF2B5EF4-FFF2-40B4-BE49-F238E27FC236}">
                <a16:creationId xmlns:a16="http://schemas.microsoft.com/office/drawing/2014/main" id="{DA18A2AF-6D97-1C87-A7CC-54CC3563F30F}"/>
              </a:ext>
            </a:extLst>
          </p:cNvPr>
          <p:cNvSpPr txBox="1"/>
          <p:nvPr/>
        </p:nvSpPr>
        <p:spPr>
          <a:xfrm>
            <a:off x="1211283" y="344384"/>
            <a:ext cx="8770917" cy="646331"/>
          </a:xfrm>
          <a:prstGeom prst="rect">
            <a:avLst/>
          </a:prstGeom>
          <a:noFill/>
        </p:spPr>
        <p:txBody>
          <a:bodyPr wrap="square" rtlCol="0">
            <a:spAutoFit/>
          </a:bodyPr>
          <a:lstStyle/>
          <a:p>
            <a:r>
              <a:rPr lang="en-US" dirty="0"/>
              <a:t>The site with the highest percentage of successful launches is KSC LC-39A(41.7%), and the with the lowest percentage of successful launches is CCAFS SLC-40(12.5%)</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88028" y="1591734"/>
            <a:ext cx="9692370" cy="50799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According to data released by SpaceX, the Falcon9 rocket costs $62million while other companies often spend more than $165million for a launch. The reason SpaceX can be able to go so much lower is because it can reuse the first stage rocket. If we can calculate the cost of launch by predicting whether the first stage will land, other companies can use that information. In this project, we can use machine learning to predict whether the first stage of SpaceX will land or not</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buFont typeface="Wingdings" pitchFamily="2" charset="2"/>
              <a:buChar char="Ø"/>
            </a:pPr>
            <a:r>
              <a:rPr lang="en-US" sz="2200" dirty="0">
                <a:solidFill>
                  <a:schemeClr val="accent3">
                    <a:lumMod val="25000"/>
                  </a:schemeClr>
                </a:solidFill>
                <a:latin typeface="Abadi" panose="020B0604020104020204" pitchFamily="34" charset="0"/>
              </a:rPr>
              <a:t> Which factors determine the successful rate of landing?</a:t>
            </a:r>
          </a:p>
          <a:p>
            <a:pPr>
              <a:spcBef>
                <a:spcPts val="1400"/>
              </a:spcBef>
              <a:buFont typeface="Wingdings" pitchFamily="2" charset="2"/>
              <a:buChar char="Ø"/>
            </a:pPr>
            <a:r>
              <a:rPr lang="en-US" sz="2200" dirty="0">
                <a:solidFill>
                  <a:schemeClr val="accent3">
                    <a:lumMod val="25000"/>
                  </a:schemeClr>
                </a:solidFill>
                <a:latin typeface="Abadi" panose="020B0604020104020204" pitchFamily="34" charset="0"/>
              </a:rPr>
              <a:t> What should be the operating conditions of a successful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5155" y="552906"/>
            <a:ext cx="5165936" cy="16749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endParaRPr lang="en-US" kern="1200" dirty="0">
              <a:solidFill>
                <a:schemeClr val="tx1"/>
              </a:solidFill>
              <a:latin typeface="+mj-lt"/>
              <a:ea typeface="+mj-ea"/>
              <a:cs typeface="+mj-cs"/>
            </a:endParaRP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 name="TextBox 1">
            <a:extLst>
              <a:ext uri="{FF2B5EF4-FFF2-40B4-BE49-F238E27FC236}">
                <a16:creationId xmlns:a16="http://schemas.microsoft.com/office/drawing/2014/main" id="{D7A51360-7C6F-D3A3-39BE-C0D71181857C}"/>
              </a:ext>
            </a:extLst>
          </p:cNvPr>
          <p:cNvSpPr txBox="1"/>
          <p:nvPr/>
        </p:nvSpPr>
        <p:spPr>
          <a:xfrm>
            <a:off x="3861415" y="918603"/>
            <a:ext cx="3272589" cy="646331"/>
          </a:xfrm>
          <a:prstGeom prst="rect">
            <a:avLst/>
          </a:prstGeom>
          <a:noFill/>
        </p:spPr>
        <p:txBody>
          <a:bodyPr wrap="square" rtlCol="0">
            <a:spAutoFit/>
          </a:bodyPr>
          <a:lstStyle/>
          <a:p>
            <a:r>
              <a:rPr lang="en-US" dirty="0"/>
              <a:t>KSC LC-39A has the highest successful rate which is 76.9%</a:t>
            </a:r>
          </a:p>
        </p:txBody>
      </p:sp>
      <p:pic>
        <p:nvPicPr>
          <p:cNvPr id="6" name="Picture 5" descr="Chart, pie chart&#10;&#10;Description automatically generated">
            <a:extLst>
              <a:ext uri="{FF2B5EF4-FFF2-40B4-BE49-F238E27FC236}">
                <a16:creationId xmlns:a16="http://schemas.microsoft.com/office/drawing/2014/main" id="{F7AF67B4-2710-CDF7-E251-752D929EF6FC}"/>
              </a:ext>
            </a:extLst>
          </p:cNvPr>
          <p:cNvPicPr>
            <a:picLocks noChangeAspect="1"/>
          </p:cNvPicPr>
          <p:nvPr/>
        </p:nvPicPr>
        <p:blipFill>
          <a:blip r:embed="rId2"/>
          <a:stretch>
            <a:fillRect/>
          </a:stretch>
        </p:blipFill>
        <p:spPr>
          <a:xfrm>
            <a:off x="2040556" y="2022964"/>
            <a:ext cx="7772400" cy="271709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1198181" y="560881"/>
            <a:ext cx="9795638" cy="111438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200" dirty="0">
                <a:solidFill>
                  <a:schemeClr val="tx1"/>
                </a:solidFill>
                <a:latin typeface="+mj-lt"/>
                <a:ea typeface="+mj-ea"/>
                <a:cs typeface="+mj-cs"/>
              </a:rPr>
              <a:t>Payload vs launch outcome</a:t>
            </a:r>
          </a:p>
          <a:p>
            <a:pPr algn="ctr">
              <a:spcAft>
                <a:spcPts val="600"/>
              </a:spcAft>
            </a:pPr>
            <a:endParaRPr lang="en-US" sz="5200" dirty="0">
              <a:solidFill>
                <a:schemeClr val="tx1"/>
              </a:solidFill>
              <a:latin typeface="+mj-lt"/>
              <a:ea typeface="+mj-ea"/>
              <a:cs typeface="+mj-cs"/>
            </a:endParaRPr>
          </a:p>
        </p:txBody>
      </p:sp>
      <p:pic>
        <p:nvPicPr>
          <p:cNvPr id="9" name="Picture 8" descr="Graphical user interface, application&#10;&#10;Description automatically generated">
            <a:extLst>
              <a:ext uri="{FF2B5EF4-FFF2-40B4-BE49-F238E27FC236}">
                <a16:creationId xmlns:a16="http://schemas.microsoft.com/office/drawing/2014/main" id="{D75338C7-9C99-DA64-115E-0764D4874A81}"/>
              </a:ext>
            </a:extLst>
          </p:cNvPr>
          <p:cNvPicPr>
            <a:picLocks noChangeAspect="1"/>
          </p:cNvPicPr>
          <p:nvPr/>
        </p:nvPicPr>
        <p:blipFill>
          <a:blip r:embed="rId2"/>
          <a:stretch>
            <a:fillRect/>
          </a:stretch>
        </p:blipFill>
        <p:spPr>
          <a:xfrm>
            <a:off x="181234" y="3567195"/>
            <a:ext cx="5828261" cy="2127315"/>
          </a:xfrm>
          <a:prstGeom prst="rect">
            <a:avLst/>
          </a:prstGeom>
        </p:spPr>
      </p:pic>
      <p:pic>
        <p:nvPicPr>
          <p:cNvPr id="6" name="Picture 5" descr="A picture containing scatter chart&#10;&#10;Description automatically generated">
            <a:extLst>
              <a:ext uri="{FF2B5EF4-FFF2-40B4-BE49-F238E27FC236}">
                <a16:creationId xmlns:a16="http://schemas.microsoft.com/office/drawing/2014/main" id="{B24EF382-89E4-4100-90AC-FADA6F963607}"/>
              </a:ext>
            </a:extLst>
          </p:cNvPr>
          <p:cNvPicPr>
            <a:picLocks noChangeAspect="1"/>
          </p:cNvPicPr>
          <p:nvPr/>
        </p:nvPicPr>
        <p:blipFill>
          <a:blip r:embed="rId3"/>
          <a:stretch>
            <a:fillRect/>
          </a:stretch>
        </p:blipFill>
        <p:spPr>
          <a:xfrm>
            <a:off x="6182505" y="3596337"/>
            <a:ext cx="5828261" cy="206903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
        <p:nvSpPr>
          <p:cNvPr id="10" name="TextBox 9">
            <a:extLst>
              <a:ext uri="{FF2B5EF4-FFF2-40B4-BE49-F238E27FC236}">
                <a16:creationId xmlns:a16="http://schemas.microsoft.com/office/drawing/2014/main" id="{E0E23C10-BAFD-3872-5419-C4115A2821A7}"/>
              </a:ext>
            </a:extLst>
          </p:cNvPr>
          <p:cNvSpPr txBox="1"/>
          <p:nvPr/>
        </p:nvSpPr>
        <p:spPr>
          <a:xfrm>
            <a:off x="181234" y="2733575"/>
            <a:ext cx="5237789" cy="369332"/>
          </a:xfrm>
          <a:prstGeom prst="rect">
            <a:avLst/>
          </a:prstGeom>
          <a:noFill/>
        </p:spPr>
        <p:txBody>
          <a:bodyPr wrap="square" rtlCol="0">
            <a:spAutoFit/>
          </a:bodyPr>
          <a:lstStyle/>
          <a:p>
            <a:r>
              <a:rPr lang="en-US" dirty="0"/>
              <a:t>From 4000KG to 10000KG</a:t>
            </a:r>
          </a:p>
        </p:txBody>
      </p:sp>
      <p:sp>
        <p:nvSpPr>
          <p:cNvPr id="11" name="TextBox 10">
            <a:extLst>
              <a:ext uri="{FF2B5EF4-FFF2-40B4-BE49-F238E27FC236}">
                <a16:creationId xmlns:a16="http://schemas.microsoft.com/office/drawing/2014/main" id="{F967F02E-090C-EEFD-8770-C72A501BF812}"/>
              </a:ext>
            </a:extLst>
          </p:cNvPr>
          <p:cNvSpPr txBox="1"/>
          <p:nvPr/>
        </p:nvSpPr>
        <p:spPr>
          <a:xfrm>
            <a:off x="6343048" y="2733575"/>
            <a:ext cx="4081112" cy="369332"/>
          </a:xfrm>
          <a:prstGeom prst="rect">
            <a:avLst/>
          </a:prstGeom>
          <a:noFill/>
        </p:spPr>
        <p:txBody>
          <a:bodyPr wrap="square" rtlCol="0">
            <a:spAutoFit/>
          </a:bodyPr>
          <a:lstStyle/>
          <a:p>
            <a:r>
              <a:rPr lang="en-US" dirty="0"/>
              <a:t>From 0KG to 4000KG</a:t>
            </a:r>
          </a:p>
        </p:txBody>
      </p:sp>
      <p:sp>
        <p:nvSpPr>
          <p:cNvPr id="13" name="TextBox 12">
            <a:extLst>
              <a:ext uri="{FF2B5EF4-FFF2-40B4-BE49-F238E27FC236}">
                <a16:creationId xmlns:a16="http://schemas.microsoft.com/office/drawing/2014/main" id="{6C4D8911-E754-7C33-805A-B33B5FD30CF6}"/>
              </a:ext>
            </a:extLst>
          </p:cNvPr>
          <p:cNvSpPr txBox="1"/>
          <p:nvPr/>
        </p:nvSpPr>
        <p:spPr>
          <a:xfrm>
            <a:off x="818147" y="1163490"/>
            <a:ext cx="8191099" cy="369332"/>
          </a:xfrm>
          <a:prstGeom prst="rect">
            <a:avLst/>
          </a:prstGeom>
          <a:noFill/>
        </p:spPr>
        <p:txBody>
          <a:bodyPr wrap="square" rtlCol="0">
            <a:spAutoFit/>
          </a:bodyPr>
          <a:lstStyle/>
          <a:p>
            <a:r>
              <a:rPr lang="en-US" dirty="0"/>
              <a:t>The successful rate of lighter Payload is higher than heavier Payload</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Chart, bar chart&#10;&#10;Description automatically generated">
            <a:extLst>
              <a:ext uri="{FF2B5EF4-FFF2-40B4-BE49-F238E27FC236}">
                <a16:creationId xmlns:a16="http://schemas.microsoft.com/office/drawing/2014/main" id="{1C67B765-4538-FFA2-DAEA-B88BCF8B6B20}"/>
              </a:ext>
            </a:extLst>
          </p:cNvPr>
          <p:cNvPicPr>
            <a:picLocks noChangeAspect="1"/>
          </p:cNvPicPr>
          <p:nvPr/>
        </p:nvPicPr>
        <p:blipFill>
          <a:blip r:embed="rId4"/>
          <a:stretch>
            <a:fillRect/>
          </a:stretch>
        </p:blipFill>
        <p:spPr>
          <a:xfrm>
            <a:off x="759654" y="2883008"/>
            <a:ext cx="5346700" cy="3619500"/>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FDEB8923-D973-0730-0FBE-0AEA08DA8BB2}"/>
              </a:ext>
            </a:extLst>
          </p:cNvPr>
          <p:cNvPicPr>
            <a:picLocks noChangeAspect="1"/>
          </p:cNvPicPr>
          <p:nvPr/>
        </p:nvPicPr>
        <p:blipFill>
          <a:blip r:embed="rId5"/>
          <a:stretch>
            <a:fillRect/>
          </a:stretch>
        </p:blipFill>
        <p:spPr>
          <a:xfrm>
            <a:off x="6251713" y="3283058"/>
            <a:ext cx="5334000" cy="14097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is the Confusion matrix of Decision Tree. It proves accuracy by showing the big numbers of true positive and true negative compared to the false ones.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Chart&#10;&#10;Description automatically generated with low confidence">
            <a:extLst>
              <a:ext uri="{FF2B5EF4-FFF2-40B4-BE49-F238E27FC236}">
                <a16:creationId xmlns:a16="http://schemas.microsoft.com/office/drawing/2014/main" id="{CFFFF121-35DC-686D-E0BF-2D4060354BA2}"/>
              </a:ext>
            </a:extLst>
          </p:cNvPr>
          <p:cNvPicPr>
            <a:picLocks noChangeAspect="1"/>
          </p:cNvPicPr>
          <p:nvPr/>
        </p:nvPicPr>
        <p:blipFill>
          <a:blip r:embed="rId3"/>
          <a:stretch>
            <a:fillRect/>
          </a:stretch>
        </p:blipFill>
        <p:spPr>
          <a:xfrm>
            <a:off x="6345381" y="2229644"/>
            <a:ext cx="5486400" cy="34671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3094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mode has the highest accuracy</a:t>
            </a:r>
          </a:p>
          <a:p>
            <a:pPr>
              <a:lnSpc>
                <a:spcPct val="100000"/>
              </a:lnSpc>
              <a:spcBef>
                <a:spcPts val="1400"/>
              </a:spcBef>
            </a:pPr>
            <a:r>
              <a:rPr lang="en-US" sz="2200" dirty="0">
                <a:solidFill>
                  <a:schemeClr val="accent3">
                    <a:lumMod val="25000"/>
                  </a:schemeClr>
                </a:solidFill>
                <a:latin typeface="Abadi" panose="020B0604020104020204" pitchFamily="34" charset="0"/>
              </a:rPr>
              <a:t>The site with the highest percentage of successful launches is KSC LC-39A(41.7%</a:t>
            </a:r>
            <a:r>
              <a:rPr lang="en-US" sz="1600" dirty="0"/>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increased significantly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SSO have the highest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The successful rate of lighter Payload is higher than heavier Payload</a:t>
            </a:r>
          </a:p>
          <a:p>
            <a:pPr>
              <a:lnSpc>
                <a:spcPct val="100000"/>
              </a:lnSpc>
              <a:spcBef>
                <a:spcPts val="1400"/>
              </a:spcBef>
            </a:pPr>
            <a:r>
              <a:rPr lang="en-US" sz="2200" dirty="0">
                <a:solidFill>
                  <a:schemeClr val="accent3">
                    <a:lumMod val="25000"/>
                  </a:schemeClr>
                </a:solidFill>
                <a:latin typeface="Abadi" panose="020B0604020104020204" pitchFamily="34" charset="0"/>
              </a:rPr>
              <a:t>The larger number of flights at a launch site, the great successful rate for the next time of the same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400" dirty="0"/>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61495" y="1215334"/>
            <a:ext cx="10104817" cy="5642666"/>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How data was collected with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How data was processed with one hot encoded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7600" dirty="0">
                <a:solidFill>
                  <a:schemeClr val="bg2">
                    <a:lumMod val="50000"/>
                  </a:schemeClr>
                </a:solidFill>
                <a:latin typeface="Abadi"/>
              </a:rPr>
              <a:t>Scatter plot, line plot and bar plot</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lvl="1">
              <a:lnSpc>
                <a:spcPct val="120000"/>
              </a:lnSpc>
              <a:spcBef>
                <a:spcPts val="1400"/>
              </a:spcBef>
            </a:pPr>
            <a:r>
              <a:rPr lang="en-US" sz="7600" dirty="0">
                <a:solidFill>
                  <a:schemeClr val="bg2">
                    <a:lumMod val="50000"/>
                  </a:schemeClr>
                </a:solidFill>
                <a:latin typeface="Abadi"/>
              </a:rPr>
              <a:t>Folium and </a:t>
            </a:r>
            <a:r>
              <a:rPr lang="en-US" sz="7600" dirty="0" err="1">
                <a:solidFill>
                  <a:schemeClr val="bg2">
                    <a:lumMod val="50000"/>
                  </a:schemeClr>
                </a:solidFill>
                <a:latin typeface="Abadi"/>
              </a:rPr>
              <a:t>Plotly</a:t>
            </a:r>
            <a:r>
              <a:rPr lang="en-US" sz="7600" dirty="0">
                <a:solidFill>
                  <a:schemeClr val="bg2">
                    <a:lumMod val="50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1600"/>
            <a:ext cx="10515600" cy="4805363"/>
          </a:xfrm>
          <a:prstGeom prst="rect">
            <a:avLst/>
          </a:prstGeom>
        </p:spPr>
        <p:txBody>
          <a:bodyPr/>
          <a:lstStyle/>
          <a:p>
            <a:pPr marL="0" indent="0">
              <a:buNone/>
            </a:pPr>
            <a:r>
              <a:rPr lang="en-US" dirty="0"/>
              <a:t>Data sets are collected using the API call from SpaceX Websites.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2" name="Diagram 1">
            <a:extLst>
              <a:ext uri="{FF2B5EF4-FFF2-40B4-BE49-F238E27FC236}">
                <a16:creationId xmlns:a16="http://schemas.microsoft.com/office/drawing/2014/main" id="{F13D2271-97BB-AB2C-E04F-9C9860934697}"/>
              </a:ext>
            </a:extLst>
          </p:cNvPr>
          <p:cNvGraphicFramePr/>
          <p:nvPr>
            <p:extLst>
              <p:ext uri="{D42A27DB-BD31-4B8C-83A1-F6EECF244321}">
                <p14:modId xmlns:p14="http://schemas.microsoft.com/office/powerpoint/2010/main" val="310303329"/>
              </p:ext>
            </p:extLst>
          </p:nvPr>
        </p:nvGraphicFramePr>
        <p:xfrm>
          <a:off x="1811867" y="1981200"/>
          <a:ext cx="8348133" cy="4157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F14D1775-EBBF-57BA-5DEE-DAD717DC3B61}"/>
              </a:ext>
            </a:extLst>
          </p:cNvPr>
          <p:cNvPicPr>
            <a:picLocks noGrp="1" noChangeAspect="1"/>
          </p:cNvPicPr>
          <p:nvPr>
            <p:ph idx="4294967295"/>
          </p:nvPr>
        </p:nvPicPr>
        <p:blipFill>
          <a:blip r:embed="rId3"/>
          <a:stretch>
            <a:fillRect/>
          </a:stretch>
        </p:blipFill>
        <p:spPr>
          <a:xfrm>
            <a:off x="6279776" y="1506072"/>
            <a:ext cx="4814048" cy="4493092"/>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marL="0" indent="0">
              <a:lnSpc>
                <a:spcPct val="70000"/>
              </a:lnSpc>
              <a:spcBef>
                <a:spcPct val="0"/>
              </a:spcBef>
              <a:buNone/>
            </a:pPr>
            <a:r>
              <a:rPr lang="en-US" sz="3700" dirty="0">
                <a:solidFill>
                  <a:srgbClr val="0B49CB"/>
                </a:solidFill>
                <a:latin typeface="Abadi"/>
                <a:cs typeface="IBM Plex Mono SemiBold" panose="020B0709050203000203" pitchFamily="49" charset="0"/>
                <a:hlinkClick r:id="rId4">
                  <a:extLst>
                    <a:ext uri="{A12FA001-AC4F-418D-AE19-62706E023703}">
                      <ahyp:hlinkClr xmlns:ahyp="http://schemas.microsoft.com/office/drawing/2018/hyperlinkcolor" val="tx"/>
                    </a:ext>
                  </a:extLst>
                </a:hlinkClick>
              </a:rPr>
              <a:t>Data collection using API call</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4"/>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4"/>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4"/>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https://github.com/mingluzeng/spaceX_assignment/blob/main/jupyter-labs-spacex-data-collection-api.ipynb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t>Falcon 9 historical launch records collected by web scraping with </a:t>
            </a:r>
            <a:r>
              <a:rPr lang="en-US" sz="2000" dirty="0" err="1"/>
              <a:t>BeautifulSoup</a:t>
            </a:r>
            <a:endParaRPr lang="en-US" sz="20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000" dirty="0">
                <a:solidFill>
                  <a:schemeClr val="accent3">
                    <a:lumMod val="25000"/>
                  </a:schemeClr>
                </a:solidFill>
                <a:latin typeface="Abadi" panose="020B0604020104020204" pitchFamily="34" charset="0"/>
                <a:hlinkClick r:id="rId3"/>
              </a:rPr>
              <a:t>https://github.</a:t>
            </a:r>
            <a:r>
              <a:rPr lang="en-US" sz="2200" dirty="0">
                <a:solidFill>
                  <a:schemeClr val="accent3">
                    <a:lumMod val="25000"/>
                  </a:schemeClr>
                </a:solidFill>
                <a:latin typeface="Abadi" panose="020B0604020104020204" pitchFamily="34" charset="0"/>
                <a:hlinkClick r:id="rId3"/>
              </a:rPr>
              <a:t>com/mingluzeng/spaceX_assignment/blob/main/jupyter-labs-webscraping.ipynb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7" name="Picture 6" descr="Text&#10;&#10;Description automatically generated">
            <a:extLst>
              <a:ext uri="{FF2B5EF4-FFF2-40B4-BE49-F238E27FC236}">
                <a16:creationId xmlns:a16="http://schemas.microsoft.com/office/drawing/2014/main" id="{1F5E637A-7901-BB6B-D50B-63550345260B}"/>
              </a:ext>
            </a:extLst>
          </p:cNvPr>
          <p:cNvPicPr>
            <a:picLocks noChangeAspect="1"/>
          </p:cNvPicPr>
          <p:nvPr/>
        </p:nvPicPr>
        <p:blipFill>
          <a:blip r:embed="rId4"/>
          <a:stretch>
            <a:fillRect/>
          </a:stretch>
        </p:blipFill>
        <p:spPr>
          <a:xfrm>
            <a:off x="5900811" y="1392499"/>
            <a:ext cx="5461000" cy="49753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2290</TotalTime>
  <Words>1642</Words>
  <Application>Microsoft Macintosh PowerPoint</Application>
  <PresentationFormat>Widescreen</PresentationFormat>
  <Paragraphs>235</Paragraphs>
  <Slides>46</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vt:lpstr>
      <vt:lpstr>Abadi</vt:lpstr>
      <vt:lpstr>Arial</vt:lpstr>
      <vt:lpstr>Calibri</vt:lpstr>
      <vt:lpstr>Calibri Light</vt:lpstr>
      <vt:lpstr>Helvetica Neue</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Zeng, Minglu</cp:lastModifiedBy>
  <cp:revision>243</cp:revision>
  <dcterms:created xsi:type="dcterms:W3CDTF">2021-04-29T18:58:34Z</dcterms:created>
  <dcterms:modified xsi:type="dcterms:W3CDTF">2022-10-15T10:34:31Z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